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0" r:id="rId1"/>
  </p:sldMasterIdLst>
  <p:sldIdLst>
    <p:sldId id="256" r:id="rId2"/>
    <p:sldId id="257" r:id="rId3"/>
    <p:sldId id="273" r:id="rId4"/>
    <p:sldId id="259" r:id="rId5"/>
    <p:sldId id="258" r:id="rId6"/>
    <p:sldId id="264" r:id="rId7"/>
    <p:sldId id="261" r:id="rId8"/>
    <p:sldId id="280" r:id="rId9"/>
    <p:sldId id="281" r:id="rId10"/>
    <p:sldId id="260" r:id="rId11"/>
    <p:sldId id="262" r:id="rId12"/>
    <p:sldId id="282" r:id="rId13"/>
    <p:sldId id="284" r:id="rId14"/>
    <p:sldId id="295" r:id="rId15"/>
    <p:sldId id="274" r:id="rId16"/>
    <p:sldId id="279" r:id="rId17"/>
    <p:sldId id="288" r:id="rId18"/>
    <p:sldId id="265" r:id="rId19"/>
    <p:sldId id="289" r:id="rId20"/>
    <p:sldId id="267" r:id="rId21"/>
    <p:sldId id="275" r:id="rId22"/>
    <p:sldId id="283" r:id="rId23"/>
    <p:sldId id="268" r:id="rId24"/>
    <p:sldId id="285" r:id="rId25"/>
    <p:sldId id="290" r:id="rId26"/>
    <p:sldId id="293" r:id="rId27"/>
    <p:sldId id="292" r:id="rId28"/>
    <p:sldId id="291" r:id="rId29"/>
    <p:sldId id="276" r:id="rId30"/>
    <p:sldId id="269" r:id="rId31"/>
    <p:sldId id="286" r:id="rId32"/>
    <p:sldId id="294" r:id="rId33"/>
    <p:sldId id="277" r:id="rId34"/>
    <p:sldId id="278" r:id="rId35"/>
    <p:sldId id="270" r:id="rId36"/>
    <p:sldId id="271" r:id="rId37"/>
    <p:sldId id="27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63"/>
  </p:normalViewPr>
  <p:slideViewPr>
    <p:cSldViewPr snapToGrid="0" snapToObjects="1">
      <p:cViewPr>
        <p:scale>
          <a:sx n="90" d="100"/>
          <a:sy n="90" d="100"/>
        </p:scale>
        <p:origin x="1432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A512C-9B04-3446-8748-32BBB5056C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342427-2515-0D46-A531-0871ABC2F4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E7862-A3B1-A046-9EA0-C07B2DF3B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8/15/20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D2CCB-4F6B-4541-8080-63DD9513E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46074-62EA-7041-8D6F-BB9D274C0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615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2C7B7-CDB1-E547-8098-493680E40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AB65DA-F7BE-4744-8336-D65135701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7F654-F364-DD44-BA90-B3C1997EF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8/15/20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F5199-62DA-D340-9641-5B12E3778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4BC35-8722-6848-B288-F7A95DBC1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904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9C8311-0765-3A4B-A9C7-4E5900BBB0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6D23D8-E9FC-D64D-9786-301CC85FC6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53C05-90F2-824E-954D-110354737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8/15/20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52BBA-5D34-9B47-A07E-56DD1CAFE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46570-CE99-2740-9F81-DD03FA0E7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705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395D4-0B41-644D-9D41-556A464E8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50C6E-869E-7B47-B238-631E12036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372C4-5DB9-DB49-B9C5-C62F13FF5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8/15/20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68992-375A-4940-B714-D9F1EBDD1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DC81F-7E59-8644-937E-0CC31FD50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312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DB99A-D842-2B4D-B06F-E6BA7C97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D07617-FEDC-5F43-AF89-333220819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19929-2045-3C4E-907B-812242E79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8/15/20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110F2-370B-8D49-B121-FC9DB2761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74FCA-E09F-8F43-80A5-10C872E70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506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4F40C-2490-2048-AEED-55F4D25FC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034E2-8B8F-9043-A611-46679551E2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6CD317-FE08-CE47-A064-C1BCBBE359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C9BB5A-F6BE-8C45-B815-7E6CA7926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8/15/20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68ACBB-DEAB-A245-AC44-668A2429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A13503-877D-CB4B-B667-241C4A61C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230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9745A-C069-B543-A30D-5FAB118D5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BC07B3-410C-D348-A0CF-42D7ACB07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65AA5C-03B8-D943-9708-1333144433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BE47DC-12D3-BD45-B07D-A86EAC30C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5D8E6A-268C-3F42-842C-5B3B1AB17A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319580-D2F9-4549-91FC-38BED3BE0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8/15/20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E7B2DA-2E18-214D-836C-0B867357B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765866-AD5D-C946-AA29-6D7B80F04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52181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95CE-7F3D-E840-9FFC-5EB488B11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E7A395-AD27-4C48-9EFB-FBD7443DA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8/15/20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E1E3D6-A4CA-434B-8EF0-0434A9877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4457D5-F27B-1C4E-B203-665BE47A2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38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3DA329-ADA1-094A-8C1C-CD406C00B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8/15/20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6A95D2-0C81-8A41-AFF0-1EFDCC29E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2F190A-E309-A94A-B4A2-8CDBB9885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053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B39F-BFD5-9047-B1FA-6A8C435E3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F5175-3FB6-ED40-815A-76CDB4F57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CE9473-4EC0-2E4E-B30D-2394C111D3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77E64-5E36-344D-A11B-CA493F7FD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8/15/20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899E1-82D2-2A4E-88C3-D88973587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B269C5-F323-A740-B2CF-248F4FE7F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763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9D699-A7E7-5C46-9736-F07B4350E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81DFEA-B725-084D-B91F-14733AA32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E79E26-9077-F249-9271-5C73C13FD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660A1B-6A1E-6048-A64C-4A16F7C7F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8/15/20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F6407-319C-E240-88D0-A9138EAE5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667ED5-1DBB-904E-AE87-3E4E59435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061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85ABC5-7544-F54E-8F62-4CBEC82E5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E3F65-3D7F-C04A-A470-0433EECE77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D2300-92C6-214B-9417-F6CB019E3D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8/15/20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14AAB-C3B3-3848-891B-2C6722AB08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CF7C7-BD4E-6C45-B0B8-77068F89DB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951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C37A2-6697-8049-84FC-1CC0A8013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4240" y="578560"/>
            <a:ext cx="10743519" cy="1893036"/>
          </a:xfrm>
        </p:spPr>
        <p:txBody>
          <a:bodyPr>
            <a:normAutofit fontScale="90000"/>
          </a:bodyPr>
          <a:lstStyle/>
          <a:p>
            <a:r>
              <a:rPr lang="en-US" dirty="0"/>
              <a:t>The power of the combined basic LP and affine relaxation for promise CSPs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A672-409E-E24E-B085-C5001B850A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3888" y="2706781"/>
            <a:ext cx="10863262" cy="123989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Joshua Brakensiek (Stanford)</a:t>
            </a:r>
          </a:p>
          <a:p>
            <a:r>
              <a:rPr lang="en-US" dirty="0"/>
              <a:t>joint work with</a:t>
            </a:r>
          </a:p>
          <a:p>
            <a:r>
              <a:rPr lang="en-US" dirty="0"/>
              <a:t>Venkatesan </a:t>
            </a:r>
            <a:r>
              <a:rPr lang="en-US" dirty="0" err="1"/>
              <a:t>Guruswami</a:t>
            </a:r>
            <a:r>
              <a:rPr lang="en-US" dirty="0"/>
              <a:t> (CMU), Marcin </a:t>
            </a:r>
            <a:r>
              <a:rPr lang="en-US" dirty="0" err="1"/>
              <a:t>Wrochna</a:t>
            </a:r>
            <a:r>
              <a:rPr lang="en-US" dirty="0"/>
              <a:t> (Oxford), Stanislav </a:t>
            </a:r>
            <a:r>
              <a:rPr lang="en-US" dirty="0" err="1"/>
              <a:t>Živný</a:t>
            </a:r>
            <a:r>
              <a:rPr lang="en-US" dirty="0"/>
              <a:t> (Oxford)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DF04644-1A5A-654A-AAEC-0C3621004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021" y="4059898"/>
            <a:ext cx="2045930" cy="253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anda Zivny">
            <a:extLst>
              <a:ext uri="{FF2B5EF4-FFF2-40B4-BE49-F238E27FC236}">
                <a16:creationId xmlns:a16="http://schemas.microsoft.com/office/drawing/2014/main" id="{0734C421-0361-A749-9078-408E396F10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7" t="5000" r="36172" b="23889"/>
          <a:stretch/>
        </p:blipFill>
        <p:spPr bwMode="auto">
          <a:xfrm>
            <a:off x="7947577" y="3990173"/>
            <a:ext cx="2210270" cy="259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F1751F2-8F3B-EA47-8B3E-0E00ECAC0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686" y="4059898"/>
            <a:ext cx="1662190" cy="252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764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0CB7D-7781-BB46-86F3-FCDF0444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Polymorphisms of (P)CSPs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332669-3C8B-3A44-A629-F818D75B84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Formula perspective: Combining solutions to get more solutions</a:t>
                </a:r>
              </a:p>
              <a:p>
                <a:r>
                  <a:rPr lang="en-US" dirty="0"/>
                  <a:t>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is a </a:t>
                </a:r>
                <a:r>
                  <a:rPr lang="en-US" i="1" dirty="0"/>
                  <a:t>polymorphism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if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              …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↓,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 ...  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Another perspective: homomorphisms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Pol(</a:t>
                </a:r>
                <a:r>
                  <a:rPr lang="en-US" b="1" dirty="0"/>
                  <a:t>A,B</a:t>
                </a:r>
                <a:r>
                  <a:rPr lang="en-US" dirty="0"/>
                  <a:t>) is set of polymorphisms (a “minion”)</a:t>
                </a:r>
              </a:p>
              <a:p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332669-3C8B-3A44-A629-F818D75B84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5" t="-2915" b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7242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D83E6-A871-C64F-AAB0-CDA5BE8D3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Polymorphisms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C3B0DC-011E-964F-9703-EB018C57DD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2-SAT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∧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¬ 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∨ 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∧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∨ 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∧ (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∨¬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3-SAT</a:t>
                </a:r>
              </a:p>
              <a:p>
                <a:pPr lvl="1"/>
                <a:r>
                  <a:rPr lang="en-US" dirty="0"/>
                  <a:t>Only polymorphisms are “essentially unary”: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C3B0DC-011E-964F-9703-EB018C57DD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7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267A126-7906-9E40-95EE-BCBF54A61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363" y="2838450"/>
            <a:ext cx="2908300" cy="2095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245E97-300A-2245-A7D4-7686FE10A658}"/>
              </a:ext>
            </a:extLst>
          </p:cNvPr>
          <p:cNvSpPr txBox="1"/>
          <p:nvPr/>
        </p:nvSpPr>
        <p:spPr>
          <a:xfrm>
            <a:off x="2941638" y="4564618"/>
            <a:ext cx="122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MAJORITY</a:t>
            </a:r>
          </a:p>
        </p:txBody>
      </p:sp>
    </p:spTree>
    <p:extLst>
      <p:ext uri="{BB962C8B-B14F-4D97-AF65-F5344CB8AC3E}">
        <p14:creationId xmlns:p14="http://schemas.microsoft.com/office/powerpoint/2010/main" val="162905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232AC-44EB-4C47-B02D-434F76CB5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Polymorphisms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3FCE0E-D399-764C-8EB6-6432A7038E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Linear equations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/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/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/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/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/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/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PCSP(1-in-3-SAT, NAE-3-SAT)</a:t>
                </a:r>
              </a:p>
              <a:p>
                <a:pPr lvl="1"/>
                <a:r>
                  <a:rPr lang="en-US" dirty="0"/>
                  <a:t>Alternating Threshold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≥1]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Example of a </a:t>
                </a:r>
                <a:r>
                  <a:rPr lang="en-US" i="1" dirty="0"/>
                  <a:t>block-symmetric </a:t>
                </a:r>
                <a:r>
                  <a:rPr lang="en-US" dirty="0"/>
                  <a:t>polymorphism</a:t>
                </a:r>
                <a:endParaRPr lang="en-US" i="1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3FCE0E-D399-764C-8EB6-6432A7038E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7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51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99706-2239-CF45-A64A-D39BF3F5F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C6060-AE16-2744-8A4B-327E00780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Tractability and polymorphisms go hand-in-hand: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“Symmetric” polymorphisms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sym typeface="Wingdings" pitchFamily="2" charset="2"/>
              </a:rPr>
              <a:t> tractable</a:t>
            </a:r>
          </a:p>
          <a:p>
            <a:r>
              <a:rPr lang="en-US" dirty="0">
                <a:sym typeface="Wingdings" pitchFamily="2" charset="2"/>
              </a:rPr>
              <a:t>“Skewed” polymorphisms  NP-hard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922A427-4190-6446-B11C-9DD3CC2AA1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2975" y="2382837"/>
                <a:ext cx="9991725" cy="98901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/>
                  <a:t>Galois Connection: </a:t>
                </a:r>
                <a:r>
                  <a:rPr lang="en-US" dirty="0"/>
                  <a:t>If Pol(A,B)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dirty="0"/>
                  <a:t>Pol(C,D) then PCSP(C,D) is “easier” than PCSP(A,B) (</a:t>
                </a:r>
                <a:r>
                  <a:rPr lang="en-US" dirty="0" err="1"/>
                  <a:t>logspace</a:t>
                </a:r>
                <a:r>
                  <a:rPr lang="en-US" dirty="0"/>
                  <a:t> reduction) [</a:t>
                </a:r>
                <a:r>
                  <a:rPr lang="en-US" dirty="0" err="1"/>
                  <a:t>Pippenger</a:t>
                </a:r>
                <a:r>
                  <a:rPr lang="en-US" dirty="0"/>
                  <a:t>; 2002]</a:t>
                </a: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922A427-4190-6446-B11C-9DD3CC2AA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975" y="2382837"/>
                <a:ext cx="9991725" cy="989013"/>
              </a:xfrm>
              <a:prstGeom prst="rect">
                <a:avLst/>
              </a:prstGeom>
              <a:blipFill>
                <a:blip r:embed="rId2"/>
                <a:stretch>
                  <a:fillRect l="-1271" t="-10256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447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C1C48-0AE4-A14E-A2F5-EB65BA586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Some past algorithm/dichotomy results for PCSPs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871A2-685E-7648-B685-09FB23CF6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(2+eps)-SAT [</a:t>
            </a:r>
            <a:r>
              <a:rPr lang="en-US" dirty="0" err="1"/>
              <a:t>Austrin</a:t>
            </a:r>
            <a:r>
              <a:rPr lang="en-US" dirty="0"/>
              <a:t>, </a:t>
            </a:r>
            <a:r>
              <a:rPr lang="en-US" dirty="0" err="1"/>
              <a:t>Guruswami</a:t>
            </a:r>
            <a:r>
              <a:rPr lang="en-US" dirty="0"/>
              <a:t>, </a:t>
            </a:r>
            <a:r>
              <a:rPr lang="en-US" dirty="0" err="1"/>
              <a:t>Håstad</a:t>
            </a:r>
            <a:r>
              <a:rPr lang="en-US" dirty="0"/>
              <a:t>; 2017]</a:t>
            </a:r>
          </a:p>
          <a:p>
            <a:r>
              <a:rPr lang="en-US" dirty="0"/>
              <a:t>Binary Symmetric Relations</a:t>
            </a:r>
          </a:p>
          <a:p>
            <a:pPr lvl="1"/>
            <a:r>
              <a:rPr lang="en-US" dirty="0"/>
              <a:t>Negation assumption [B., </a:t>
            </a:r>
            <a:r>
              <a:rPr lang="en-US" dirty="0" err="1"/>
              <a:t>Guruswami</a:t>
            </a:r>
            <a:r>
              <a:rPr lang="en-US" dirty="0"/>
              <a:t>; 2018]</a:t>
            </a:r>
          </a:p>
          <a:p>
            <a:pPr lvl="1"/>
            <a:r>
              <a:rPr lang="en-US" dirty="0"/>
              <a:t>Fully Dichotomy [</a:t>
            </a:r>
            <a:r>
              <a:rPr lang="en-US" dirty="0" err="1"/>
              <a:t>Ficak</a:t>
            </a:r>
            <a:r>
              <a:rPr lang="en-US" dirty="0"/>
              <a:t>, </a:t>
            </a:r>
            <a:r>
              <a:rPr lang="en-US" dirty="0" err="1"/>
              <a:t>Kozik</a:t>
            </a:r>
            <a:r>
              <a:rPr lang="en-US" dirty="0"/>
              <a:t>, </a:t>
            </a:r>
            <a:r>
              <a:rPr lang="en-US" dirty="0" err="1"/>
              <a:t>Olšák</a:t>
            </a:r>
            <a:r>
              <a:rPr lang="en-US" dirty="0"/>
              <a:t>, </a:t>
            </a:r>
            <a:r>
              <a:rPr lang="en-US" dirty="0" err="1"/>
              <a:t>Stankiewicz</a:t>
            </a:r>
            <a:r>
              <a:rPr lang="en-US" dirty="0"/>
              <a:t>; 2019]</a:t>
            </a:r>
          </a:p>
          <a:p>
            <a:r>
              <a:rPr lang="en-US" dirty="0"/>
              <a:t>“Threshold-periodic” polymorphisms [B., </a:t>
            </a:r>
            <a:r>
              <a:rPr lang="en-US" dirty="0" err="1"/>
              <a:t>Guruswami</a:t>
            </a:r>
            <a:r>
              <a:rPr lang="en-US" dirty="0"/>
              <a:t>; 2019]</a:t>
            </a:r>
          </a:p>
          <a:p>
            <a:r>
              <a:rPr lang="en-US" dirty="0"/>
              <a:t>Set-SAT [</a:t>
            </a:r>
            <a:r>
              <a:rPr lang="en-US" dirty="0" err="1"/>
              <a:t>Brandts</a:t>
            </a:r>
            <a:r>
              <a:rPr lang="en-US" dirty="0"/>
              <a:t>, </a:t>
            </a:r>
            <a:r>
              <a:rPr lang="en-US" dirty="0" err="1"/>
              <a:t>Wrochna</a:t>
            </a:r>
            <a:r>
              <a:rPr lang="en-US" dirty="0"/>
              <a:t>, </a:t>
            </a:r>
            <a:r>
              <a:rPr lang="en-US" dirty="0" err="1"/>
              <a:t>Zivny</a:t>
            </a:r>
            <a:r>
              <a:rPr lang="en-US" dirty="0"/>
              <a:t>; 2019]</a:t>
            </a:r>
          </a:p>
          <a:p>
            <a:r>
              <a:rPr lang="en-US" dirty="0"/>
              <a:t>And others!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10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FAFEE-FAA7-514C-AAE0-C6CF64EB8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8984E-A9E2-F248-B1C0-6AAB899E2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Overall goal: Understand a simple, principle algorithm for a broad class of (Promise) CSPs.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Promise CSPs and their polymorphisms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The Basic Linear Programming and Affine Relaxations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Analysis for symmetric polymorphisms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Characterizing Power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Concluding Remarks.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918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4CDB3-F2DA-864E-9434-207A04BCD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Promise CSPs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3CD9BE-028D-0844-ACFB-AEFD9251CD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Two domains A and B</a:t>
                </a:r>
              </a:p>
              <a:p>
                <a:pPr marL="0" indent="0">
                  <a:buNone/>
                </a:pPr>
                <a:r>
                  <a:rPr lang="en-US" dirty="0"/>
                  <a:t>Structure </a:t>
                </a:r>
                <a:r>
                  <a:rPr lang="en-US" b="1" dirty="0"/>
                  <a:t>A </a:t>
                </a:r>
                <a:r>
                  <a:rPr lang="en-US" dirty="0"/>
                  <a:t>has </a:t>
                </a:r>
                <a:r>
                  <a:rPr lang="en-US" i="1" dirty="0"/>
                  <a:t>strong</a:t>
                </a:r>
                <a:r>
                  <a:rPr lang="en-US" dirty="0"/>
                  <a:t> relations: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Structure </a:t>
                </a:r>
                <a:r>
                  <a:rPr lang="en-US" b="1" dirty="0"/>
                  <a:t>B </a:t>
                </a:r>
                <a:r>
                  <a:rPr lang="en-US" dirty="0"/>
                  <a:t>has corresponding </a:t>
                </a:r>
                <a:r>
                  <a:rPr lang="en-US" i="1" dirty="0"/>
                  <a:t>weak</a:t>
                </a:r>
                <a:r>
                  <a:rPr lang="en-US" dirty="0"/>
                  <a:t> relations: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There is a homomorphism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Decision PCSP</a:t>
                </a:r>
                <a:r>
                  <a:rPr lang="en-US" b="1" dirty="0"/>
                  <a:t>(A, B):</a:t>
                </a:r>
                <a:r>
                  <a:rPr lang="en-US" dirty="0"/>
                  <a:t> Distinguish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↛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b="1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Search PCSP</a:t>
                </a:r>
                <a:r>
                  <a:rPr lang="en-US" b="1" dirty="0"/>
                  <a:t>(A, B</a:t>
                </a:r>
                <a:r>
                  <a:rPr lang="en-US" dirty="0"/>
                  <a:t>): Given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b="1" dirty="0"/>
                  <a:t>, </a:t>
                </a:r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b="1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3CD9BE-028D-0844-ACFB-AEFD9251CD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8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2403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25B1D-D973-E843-A5C5-253996250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Example: 1-in-3-SAT vs NAE-SAT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130AA3-6A91-FB43-89DF-333C1AA97E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={0, 1}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/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/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∈{1,2}}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∧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∧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130AA3-6A91-FB43-89DF-333C1AA97E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7793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9FA03-BDF7-4B47-A3F9-07DE72EA9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Linear Programming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96C1BB-541A-974D-BD44-F3EC2D5F2B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High-level idea: assign each to each variable/clause a probability distribution.</a:t>
                </a:r>
              </a:p>
              <a:p>
                <a:r>
                  <a:rPr lang="en-US" dirty="0"/>
                  <a:t>Encoding the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(1)=1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b="0" dirty="0"/>
                  <a:t>Encoding the clause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0,0,1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, sum to 1.</a:t>
                </a:r>
              </a:p>
              <a:p>
                <a:r>
                  <a:rPr lang="en-US" dirty="0"/>
                  <a:t>Consistency checks: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0,0,1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1,0,0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Solution over the </a:t>
                </a:r>
                <a:r>
                  <a:rPr lang="en-US" dirty="0" err="1"/>
                  <a:t>rationals</a:t>
                </a:r>
                <a:r>
                  <a:rPr lang="en-US" dirty="0"/>
                  <a:t> (if exists) can be found in polynomial time.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96C1BB-541A-974D-BD44-F3EC2D5F2B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7" t="-3207" r="-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350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9FA03-BDF7-4B47-A3F9-07DE72EA9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Affine 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96C1BB-541A-974D-BD44-F3EC2D5F2B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High-level idea: assign each to each variable/clause an affine combination</a:t>
                </a:r>
              </a:p>
              <a:p>
                <a:r>
                  <a:rPr lang="en-US" dirty="0"/>
                  <a:t>Encoding the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(1)=1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b="0" dirty="0"/>
                  <a:t>Encoding the clause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0,0,1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, sum to 1.</a:t>
                </a:r>
              </a:p>
              <a:p>
                <a:r>
                  <a:rPr lang="en-US" dirty="0"/>
                  <a:t>Consistency checks: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0,0,1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1,0,0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Solution can be found in polynomial time. [</a:t>
                </a:r>
                <a:r>
                  <a:rPr lang="en-US" dirty="0" err="1"/>
                  <a:t>Kannam</a:t>
                </a:r>
                <a:r>
                  <a:rPr lang="en-US" dirty="0"/>
                  <a:t>, </a:t>
                </a:r>
                <a:r>
                  <a:rPr lang="en-US" dirty="0" err="1"/>
                  <a:t>Bachem</a:t>
                </a:r>
                <a:r>
                  <a:rPr lang="en-US" dirty="0"/>
                  <a:t>; 1979]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96C1BB-541A-974D-BD44-F3EC2D5F2B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7" t="-3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4874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D9B6B-0D2D-F34F-9772-A4310EE8A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CSPs and relatives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422949-4BE7-FC41-9B5F-EE4DAE601358}"/>
              </a:ext>
            </a:extLst>
          </p:cNvPr>
          <p:cNvSpPr txBox="1"/>
          <p:nvPr/>
        </p:nvSpPr>
        <p:spPr>
          <a:xfrm>
            <a:off x="5659820" y="1690688"/>
            <a:ext cx="872359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CSP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402E9A-9670-8B48-9D0D-179A437AEEDD}"/>
              </a:ext>
            </a:extLst>
          </p:cNvPr>
          <p:cNvSpPr txBox="1"/>
          <p:nvPr/>
        </p:nvSpPr>
        <p:spPr>
          <a:xfrm>
            <a:off x="2451514" y="3920723"/>
            <a:ext cx="1184877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VCSP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87D21E-9551-D44B-AED1-D27E6DF3502B}"/>
              </a:ext>
            </a:extLst>
          </p:cNvPr>
          <p:cNvSpPr txBox="1"/>
          <p:nvPr/>
        </p:nvSpPr>
        <p:spPr>
          <a:xfrm>
            <a:off x="4532426" y="3906922"/>
            <a:ext cx="1014248" cy="58477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PCSP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95C015-2B55-6140-8BAF-CD77AC55C034}"/>
              </a:ext>
            </a:extLst>
          </p:cNvPr>
          <p:cNvSpPr txBox="1"/>
          <p:nvPr/>
        </p:nvSpPr>
        <p:spPr>
          <a:xfrm>
            <a:off x="6593702" y="3914733"/>
            <a:ext cx="1184876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QCSP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564979-2DDB-C043-B1C6-58517C30FED0}"/>
              </a:ext>
            </a:extLst>
          </p:cNvPr>
          <p:cNvSpPr txBox="1"/>
          <p:nvPr/>
        </p:nvSpPr>
        <p:spPr>
          <a:xfrm>
            <a:off x="8829139" y="3927501"/>
            <a:ext cx="1184876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#CSP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541337-7BD2-C843-92BF-2CE6693844CC}"/>
              </a:ext>
            </a:extLst>
          </p:cNvPr>
          <p:cNvCxnSpPr>
            <a:cxnSpLocks/>
          </p:cNvCxnSpPr>
          <p:nvPr/>
        </p:nvCxnSpPr>
        <p:spPr>
          <a:xfrm flipH="1">
            <a:off x="3169129" y="2308151"/>
            <a:ext cx="2345488" cy="1556712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1B6BFB3-5166-A84D-AE88-31CC0A116252}"/>
              </a:ext>
            </a:extLst>
          </p:cNvPr>
          <p:cNvCxnSpPr>
            <a:cxnSpLocks/>
          </p:cNvCxnSpPr>
          <p:nvPr/>
        </p:nvCxnSpPr>
        <p:spPr>
          <a:xfrm flipH="1">
            <a:off x="5039551" y="2350210"/>
            <a:ext cx="870416" cy="1556712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091577-CE2C-004E-98F9-8B7E7E9168F1}"/>
              </a:ext>
            </a:extLst>
          </p:cNvPr>
          <p:cNvCxnSpPr>
            <a:cxnSpLocks/>
          </p:cNvCxnSpPr>
          <p:nvPr/>
        </p:nvCxnSpPr>
        <p:spPr>
          <a:xfrm>
            <a:off x="6386976" y="2350210"/>
            <a:ext cx="816920" cy="1556712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8665AC-48B1-4F4A-A2FE-F74CFA216BC0}"/>
              </a:ext>
            </a:extLst>
          </p:cNvPr>
          <p:cNvCxnSpPr>
            <a:cxnSpLocks/>
          </p:cNvCxnSpPr>
          <p:nvPr/>
        </p:nvCxnSpPr>
        <p:spPr>
          <a:xfrm>
            <a:off x="6593702" y="2254883"/>
            <a:ext cx="2827875" cy="1652039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E559779-BE69-B447-A086-A17DF7E750B5}"/>
              </a:ext>
            </a:extLst>
          </p:cNvPr>
          <p:cNvSpPr txBox="1"/>
          <p:nvPr/>
        </p:nvSpPr>
        <p:spPr>
          <a:xfrm>
            <a:off x="3436436" y="5515987"/>
            <a:ext cx="1313914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PVCSP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4662D70-7575-6C43-8501-0880DCC60A2B}"/>
              </a:ext>
            </a:extLst>
          </p:cNvPr>
          <p:cNvCxnSpPr>
            <a:cxnSpLocks/>
          </p:cNvCxnSpPr>
          <p:nvPr/>
        </p:nvCxnSpPr>
        <p:spPr>
          <a:xfrm flipH="1">
            <a:off x="4391614" y="4566444"/>
            <a:ext cx="647936" cy="907484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2C03DEA-3022-F346-83C4-5D1BC8FCE9DC}"/>
              </a:ext>
            </a:extLst>
          </p:cNvPr>
          <p:cNvCxnSpPr>
            <a:cxnSpLocks/>
          </p:cNvCxnSpPr>
          <p:nvPr/>
        </p:nvCxnSpPr>
        <p:spPr>
          <a:xfrm>
            <a:off x="3054201" y="4547394"/>
            <a:ext cx="784966" cy="935742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79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22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3583D-F487-B143-B27C-6089CA3BD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Combined algorithm: </a:t>
            </a:r>
            <a:r>
              <a:rPr lang="en-US" dirty="0" err="1"/>
              <a:t>BLP+Affine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6AF3B-3307-934B-AB21-E94F38CE2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the Basic LP algorithm. Reject if no solution.</a:t>
            </a:r>
          </a:p>
          <a:p>
            <a:r>
              <a:rPr lang="en-US" dirty="0"/>
              <a:t>Run the Affine algorithm. Reject if no solution.</a:t>
            </a:r>
          </a:p>
          <a:p>
            <a:r>
              <a:rPr lang="en-US" dirty="0"/>
              <a:t>Accept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[There’s a subtle issue, will explain later…]</a:t>
            </a:r>
          </a:p>
        </p:txBody>
      </p:sp>
    </p:spTree>
    <p:extLst>
      <p:ext uri="{BB962C8B-B14F-4D97-AF65-F5344CB8AC3E}">
        <p14:creationId xmlns:p14="http://schemas.microsoft.com/office/powerpoint/2010/main" val="146781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FAFEE-FAA7-514C-AAE0-C6CF64EB8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8984E-A9E2-F248-B1C0-6AAB899E2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Overall goal: Understand a simple, principle algorithm for a broad class of (Promise) CSPs.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Promise CSPs and their polymorphisms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Basic Linear Programming and Affine Relaxations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</a:rPr>
              <a:t>Analysis for symmetric polymorphisms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Characterizing Power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Concluding Remarks.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394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0CB7D-7781-BB46-86F3-FCDF0444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Polymorphisms of (P)CSPs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332669-3C8B-3A44-A629-F818D75B84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Formula perspective: Combining solutions to get more solutions</a:t>
                </a:r>
              </a:p>
              <a:p>
                <a:r>
                  <a:rPr lang="en-US" dirty="0"/>
                  <a:t>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is a </a:t>
                </a:r>
                <a:r>
                  <a:rPr lang="en-US" i="1" dirty="0"/>
                  <a:t>polymorphism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if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              …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↓,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 ...  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Another perspective: homomorphisms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Pol(</a:t>
                </a:r>
                <a:r>
                  <a:rPr lang="en-US" b="1" dirty="0"/>
                  <a:t>A,B</a:t>
                </a:r>
                <a:r>
                  <a:rPr lang="en-US" dirty="0"/>
                  <a:t>) is set of polymorphisms (a ”minion”)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332669-3C8B-3A44-A629-F818D75B84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5" t="-2915" b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4881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01FB5-AF67-7343-9ABA-E8E9EC6C3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Symmetric Polymorphisms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36F222F-320C-DF4D-AC33-D3D9C2FCF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91725" cy="989013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b="1" dirty="0"/>
              <a:t>Theorem: </a:t>
            </a:r>
            <a:r>
              <a:rPr lang="en-US" dirty="0" err="1"/>
              <a:t>BLP+Affine</a:t>
            </a:r>
            <a:r>
              <a:rPr lang="en-US" dirty="0"/>
              <a:t> correctly solves PCSP(</a:t>
            </a:r>
            <a:r>
              <a:rPr lang="en-US" b="1" dirty="0"/>
              <a:t>A,B</a:t>
            </a:r>
            <a:r>
              <a:rPr lang="en-US" dirty="0"/>
              <a:t>) if Pol(</a:t>
            </a:r>
            <a:r>
              <a:rPr lang="en-US" b="1" dirty="0"/>
              <a:t>A,B</a:t>
            </a:r>
            <a:r>
              <a:rPr lang="en-US" dirty="0"/>
              <a:t>) has infinitely many symmetric polymorphisms.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8D27801-450B-4445-B468-2CD06A3A2157}"/>
                  </a:ext>
                </a:extLst>
              </p:cNvPr>
              <p:cNvSpPr txBox="1"/>
              <p:nvPr/>
            </p:nvSpPr>
            <p:spPr>
              <a:xfrm>
                <a:off x="838200" y="3112359"/>
                <a:ext cx="9748838" cy="3745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 polymorphism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is symmetric if for all permutations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: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1, 2, …,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1, 2, …,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sz="2400" dirty="0"/>
                  <a:t> and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en-US" sz="2400" dirty="0"/>
                  <a:t>,</a:t>
                </a:r>
              </a:p>
              <a:p>
                <a:endParaRPr lang="en-US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  <a:p>
                <a:pPr algn="ctr"/>
                <a:endParaRPr lang="en-US" sz="2400" dirty="0"/>
              </a:p>
              <a:p>
                <a:r>
                  <a:rPr lang="en-US" sz="2400" dirty="0"/>
                  <a:t>(i.e.,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Also applies for </a:t>
                </a:r>
                <a:r>
                  <a:rPr lang="en-US" sz="2400" i="1" dirty="0"/>
                  <a:t>block-symmetric</a:t>
                </a:r>
                <a:r>
                  <a:rPr lang="en-US" sz="2400" dirty="0"/>
                  <a:t> (partition coordinates into blocks, </a:t>
                </a:r>
                <a:r>
                  <a:rPr lang="en-US" sz="2400" dirty="0" err="1"/>
                  <a:t>s.t.</a:t>
                </a:r>
                <a:r>
                  <a:rPr lang="en-US" sz="2400" dirty="0"/>
                  <a:t> symmetric in each block) with sufficiently large blocks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8D27801-450B-4445-B468-2CD06A3A2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112359"/>
                <a:ext cx="9748838" cy="3745641"/>
              </a:xfrm>
              <a:prstGeom prst="rect">
                <a:avLst/>
              </a:prstGeom>
              <a:blipFill>
                <a:blip r:embed="rId2"/>
                <a:stretch>
                  <a:fillRect l="-1043" t="-1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4910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43B2E-8223-244D-80D5-FB6FAEDFA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attempt 1: just BLP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FF5400-8151-3849-9D7F-2EA65D12C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1813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b="1" dirty="0"/>
              <a:t>Assumption: </a:t>
            </a:r>
            <a:r>
              <a:rPr lang="en-US" dirty="0"/>
              <a:t>Pol(</a:t>
            </a:r>
            <a:r>
              <a:rPr lang="en-US" b="1" dirty="0"/>
              <a:t>A,B</a:t>
            </a:r>
            <a:r>
              <a:rPr lang="en-US" dirty="0"/>
              <a:t>) has infinitely many symmetric polymorphisms.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BD726E-2960-2743-9B90-397437EE7032}"/>
                  </a:ext>
                </a:extLst>
              </p:cNvPr>
              <p:cNvSpPr txBox="1"/>
              <p:nvPr/>
            </p:nvSpPr>
            <p:spPr>
              <a:xfrm>
                <a:off x="838200" y="2492375"/>
                <a:ext cx="10515600" cy="1335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Pick L sufficiently large such that symmetric </a:t>
                </a:r>
                <a14:m>
                  <m:oMath xmlns:m="http://schemas.openxmlformats.org/officeDocument/2006/math">
                    <m:r>
                      <a:rPr lang="en-US" sz="2000" b="0" i="1" smtClean="0"/>
                      <m:t>𝑓</m:t>
                    </m:r>
                    <m:r>
                      <a:rPr lang="en-US" sz="2000" b="0" i="1" smtClean="0"/>
                      <m:t>:</m:t>
                    </m:r>
                    <m:sSup>
                      <m:sSupPr>
                        <m:ctrlPr>
                          <a:rPr lang="en-US" sz="2000" b="0" i="1" smtClean="0"/>
                        </m:ctrlPr>
                      </m:sSupPr>
                      <m:e>
                        <m:r>
                          <a:rPr lang="en-US" sz="2000" b="0" i="1" smtClean="0"/>
                          <m:t>𝐴</m:t>
                        </m:r>
                      </m:e>
                      <m:sup>
                        <m:r>
                          <a:rPr lang="en-US" sz="2000" b="0" i="1" smtClean="0"/>
                          <m:t>𝐿</m:t>
                        </m:r>
                      </m:sup>
                    </m:sSup>
                    <m:r>
                      <a:rPr lang="en-US" sz="2000" b="0" i="1" smtClean="0"/>
                      <m:t>→</m:t>
                    </m:r>
                    <m:r>
                      <a:rPr lang="en-US" sz="2000" b="0" i="1" smtClean="0"/>
                      <m:t>𝐵</m:t>
                    </m:r>
                  </m:oMath>
                </a14:m>
                <a:r>
                  <a:rPr lang="en-US" sz="2000" dirty="0"/>
                  <a:t> is in Pol(</a:t>
                </a:r>
                <a:r>
                  <a:rPr lang="en-US" sz="2000" b="1" dirty="0"/>
                  <a:t>A,B</a:t>
                </a:r>
                <a:r>
                  <a:rPr lang="en-US" sz="2000" dirty="0"/>
                  <a:t>)</a:t>
                </a:r>
              </a:p>
              <a:p>
                <a:r>
                  <a:rPr lang="en-US" sz="2000" dirty="0"/>
                  <a:t>Look at the clause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/>
                        </m:ctrlPr>
                      </m:sSupPr>
                      <m:e>
                        <m:r>
                          <a:rPr lang="en-US" sz="2000" b="0" i="1" smtClean="0"/>
                          <m:t>𝑅</m:t>
                        </m:r>
                      </m:e>
                      <m:sup>
                        <m:r>
                          <a:rPr lang="en-US" sz="2000" b="0" i="1" smtClean="0"/>
                          <m:t>𝐴</m:t>
                        </m:r>
                      </m:sup>
                    </m:sSup>
                    <m:d>
                      <m:dPr>
                        <m:ctrlPr>
                          <a:rPr lang="en-US" sz="2000" b="0" i="1" smtClean="0"/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/>
                            </m:ctrlPr>
                          </m:sSubPr>
                          <m:e>
                            <m:r>
                              <a:rPr lang="en-US" sz="2000" b="0" i="1" smtClean="0"/>
                              <m:t>𝑥</m:t>
                            </m:r>
                          </m:e>
                          <m:sub>
                            <m:r>
                              <a:rPr lang="en-US" sz="2000" b="0" i="1" smtClean="0"/>
                              <m:t>1</m:t>
                            </m:r>
                          </m:sub>
                        </m:sSub>
                        <m:r>
                          <a:rPr lang="en-US" sz="2000" b="0" i="1" smtClean="0"/>
                          <m:t>,</m:t>
                        </m:r>
                        <m:sSub>
                          <m:sSubPr>
                            <m:ctrlPr>
                              <a:rPr lang="en-US" sz="2000" b="0" i="1" smtClean="0"/>
                            </m:ctrlPr>
                          </m:sSubPr>
                          <m:e>
                            <m:r>
                              <a:rPr lang="en-US" sz="2000" b="0" i="1" smtClean="0"/>
                              <m:t>𝑥</m:t>
                            </m:r>
                          </m:e>
                          <m:sub>
                            <m:r>
                              <a:rPr lang="en-US" sz="2000" b="0" i="1" smtClean="0"/>
                              <m:t>2</m:t>
                            </m:r>
                          </m:sub>
                        </m:sSub>
                        <m:r>
                          <a:rPr lang="en-US" sz="2000" b="0" i="1" smtClean="0"/>
                          <m:t>,</m:t>
                        </m:r>
                        <m:sSub>
                          <m:sSubPr>
                            <m:ctrlPr>
                              <a:rPr lang="en-US" sz="2000" b="0" i="1" smtClean="0"/>
                            </m:ctrlPr>
                          </m:sSubPr>
                          <m:e>
                            <m:r>
                              <a:rPr lang="en-US" sz="2000" b="0" i="1" smtClean="0"/>
                              <m:t>𝑥</m:t>
                            </m:r>
                          </m:e>
                          <m:sub>
                            <m:r>
                              <a:rPr lang="en-US" sz="2000" b="0" i="1" smtClean="0"/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	</a:t>
                </a:r>
                <a:endParaRPr lang="en-US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BD726E-2960-2743-9B90-397437EE7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492375"/>
                <a:ext cx="10515600" cy="1335943"/>
              </a:xfrm>
              <a:prstGeom prst="rect">
                <a:avLst/>
              </a:prstGeom>
              <a:blipFill>
                <a:blip r:embed="rId2"/>
                <a:stretch>
                  <a:fillRect l="-725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0DB911-ED3C-2349-A86F-8362586B5BDE}"/>
                  </a:ext>
                </a:extLst>
              </p:cNvPr>
              <p:cNvSpPr txBox="1"/>
              <p:nvPr/>
            </p:nvSpPr>
            <p:spPr>
              <a:xfrm>
                <a:off x="4521993" y="3160346"/>
                <a:ext cx="19955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0DB911-ED3C-2349-A86F-8362586B5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1993" y="3160346"/>
                <a:ext cx="1995546" cy="276999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6F1997-9FC4-0742-94BE-B4B59B9F8A46}"/>
                  </a:ext>
                </a:extLst>
              </p:cNvPr>
              <p:cNvSpPr txBox="1"/>
              <p:nvPr/>
            </p:nvSpPr>
            <p:spPr>
              <a:xfrm>
                <a:off x="4567165" y="3572282"/>
                <a:ext cx="19052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1,     0,    0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6F1997-9FC4-0742-94BE-B4B59B9F8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165" y="3572282"/>
                <a:ext cx="1905201" cy="276999"/>
              </a:xfrm>
              <a:prstGeom prst="rect">
                <a:avLst/>
              </a:prstGeom>
              <a:blipFill>
                <a:blip r:embed="rId4"/>
                <a:stretch>
                  <a:fillRect t="-9524" b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924ABD-E201-7A40-9801-39DD0F1A6671}"/>
                  </a:ext>
                </a:extLst>
              </p:cNvPr>
              <p:cNvSpPr txBox="1"/>
              <p:nvPr/>
            </p:nvSpPr>
            <p:spPr>
              <a:xfrm>
                <a:off x="4567164" y="3866784"/>
                <a:ext cx="19052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1,     0,    0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924ABD-E201-7A40-9801-39DD0F1A6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164" y="3866784"/>
                <a:ext cx="1905201" cy="276999"/>
              </a:xfrm>
              <a:prstGeom prst="rect">
                <a:avLst/>
              </a:prstGeom>
              <a:blipFill>
                <a:blip r:embed="rId5"/>
                <a:stretch>
                  <a:fillRect t="-9091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9F5EDF-1910-7A47-ADFE-76AAC125E397}"/>
                  </a:ext>
                </a:extLst>
              </p:cNvPr>
              <p:cNvSpPr txBox="1"/>
              <p:nvPr/>
            </p:nvSpPr>
            <p:spPr>
              <a:xfrm>
                <a:off x="4567163" y="4161286"/>
                <a:ext cx="19052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    1,    0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9F5EDF-1910-7A47-ADFE-76AAC125E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163" y="4161286"/>
                <a:ext cx="1905202" cy="276999"/>
              </a:xfrm>
              <a:prstGeom prst="rect">
                <a:avLst/>
              </a:prstGeom>
              <a:blipFill>
                <a:blip r:embed="rId6"/>
                <a:stretch>
                  <a:fillRect t="-9091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9AB677-8556-B243-AA87-2FA52429130F}"/>
                  </a:ext>
                </a:extLst>
              </p:cNvPr>
              <p:cNvSpPr txBox="1"/>
              <p:nvPr/>
            </p:nvSpPr>
            <p:spPr>
              <a:xfrm>
                <a:off x="4567163" y="4455788"/>
                <a:ext cx="19052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    1,    0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9AB677-8556-B243-AA87-2FA524291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163" y="4455788"/>
                <a:ext cx="1905202" cy="276999"/>
              </a:xfrm>
              <a:prstGeom prst="rect">
                <a:avLst/>
              </a:prstGeom>
              <a:blipFill>
                <a:blip r:embed="rId7"/>
                <a:stretch>
                  <a:fillRect t="-9091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387791-ED56-7148-838F-8DF56DDC56A8}"/>
                  </a:ext>
                </a:extLst>
              </p:cNvPr>
              <p:cNvSpPr txBox="1"/>
              <p:nvPr/>
            </p:nvSpPr>
            <p:spPr>
              <a:xfrm>
                <a:off x="4567163" y="4759125"/>
                <a:ext cx="19052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    0,    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387791-ED56-7148-838F-8DF56DDC5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163" y="4759125"/>
                <a:ext cx="1905202" cy="276999"/>
              </a:xfrm>
              <a:prstGeom prst="rect">
                <a:avLst/>
              </a:prstGeom>
              <a:blipFill>
                <a:blip r:embed="rId8"/>
                <a:stretch>
                  <a:fillRect t="-9091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252A39-9B00-5B49-AD08-B8DB38E8E4E9}"/>
                  </a:ext>
                </a:extLst>
              </p:cNvPr>
              <p:cNvSpPr txBox="1"/>
              <p:nvPr/>
            </p:nvSpPr>
            <p:spPr>
              <a:xfrm>
                <a:off x="719137" y="5824903"/>
                <a:ext cx="105156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 is symmetric, so every output only depends on proportion of 0s/1s in each column</a:t>
                </a:r>
              </a:p>
              <a:p>
                <a:r>
                  <a:rPr lang="en-US" sz="2000" dirty="0"/>
                  <a:t>	</a:t>
                </a:r>
                <a:endParaRPr lang="en-US" sz="28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252A39-9B00-5B49-AD08-B8DB38E8E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37" y="5824903"/>
                <a:ext cx="10515600" cy="707886"/>
              </a:xfrm>
              <a:prstGeom prst="rect">
                <a:avLst/>
              </a:prstGeom>
              <a:blipFill>
                <a:blip r:embed="rId9"/>
                <a:stretch>
                  <a:fillRect l="-242" t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EE2DBC0-EB73-D94C-A496-A11BE67176BD}"/>
                  </a:ext>
                </a:extLst>
              </p:cNvPr>
              <p:cNvSpPr txBox="1"/>
              <p:nvPr/>
            </p:nvSpPr>
            <p:spPr>
              <a:xfrm>
                <a:off x="4274680" y="5274467"/>
                <a:ext cx="2318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EE2DBC0-EB73-D94C-A496-A11BE6717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4680" y="5274467"/>
                <a:ext cx="2318712" cy="276999"/>
              </a:xfrm>
              <a:prstGeom prst="rect">
                <a:avLst/>
              </a:prstGeom>
              <a:blipFill>
                <a:blip r:embed="rId10"/>
                <a:stretch>
                  <a:fillRect l="-1093" t="-9091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50154C-A9C1-794B-93B3-E7488A983187}"/>
                  </a:ext>
                </a:extLst>
              </p:cNvPr>
              <p:cNvSpPr txBox="1"/>
              <p:nvPr/>
            </p:nvSpPr>
            <p:spPr>
              <a:xfrm>
                <a:off x="6807993" y="3700300"/>
                <a:ext cx="1675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(1,0,0)</m:t>
                    </m:r>
                  </m:oMath>
                </a14:m>
                <a:r>
                  <a:rPr lang="en-US" dirty="0"/>
                  <a:t> copies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50154C-A9C1-794B-93B3-E7488A983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993" y="3700300"/>
                <a:ext cx="1675139" cy="276999"/>
              </a:xfrm>
              <a:prstGeom prst="rect">
                <a:avLst/>
              </a:prstGeom>
              <a:blipFill>
                <a:blip r:embed="rId11"/>
                <a:stretch>
                  <a:fillRect l="-5303" t="-28571" r="-6818" b="-5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DAAFE8-7347-1241-A751-0C344C6E7A29}"/>
                  </a:ext>
                </a:extLst>
              </p:cNvPr>
              <p:cNvSpPr txBox="1"/>
              <p:nvPr/>
            </p:nvSpPr>
            <p:spPr>
              <a:xfrm>
                <a:off x="6807993" y="4250736"/>
                <a:ext cx="16754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(0,1,0)</m:t>
                    </m:r>
                  </m:oMath>
                </a14:m>
                <a:r>
                  <a:rPr lang="en-US" dirty="0"/>
                  <a:t> copies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DAAFE8-7347-1241-A751-0C344C6E7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993" y="4250736"/>
                <a:ext cx="1675459" cy="276999"/>
              </a:xfrm>
              <a:prstGeom prst="rect">
                <a:avLst/>
              </a:prstGeom>
              <a:blipFill>
                <a:blip r:embed="rId12"/>
                <a:stretch>
                  <a:fillRect l="-5303" t="-27273" r="-6818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D9C03DE-48E2-B74E-A77A-65D66B2A0B2D}"/>
                  </a:ext>
                </a:extLst>
              </p:cNvPr>
              <p:cNvSpPr txBox="1"/>
              <p:nvPr/>
            </p:nvSpPr>
            <p:spPr>
              <a:xfrm>
                <a:off x="6807993" y="4718497"/>
                <a:ext cx="1675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(0,0,1)</m:t>
                    </m:r>
                  </m:oMath>
                </a14:m>
                <a:r>
                  <a:rPr lang="en-US" dirty="0"/>
                  <a:t> copies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D9C03DE-48E2-B74E-A77A-65D66B2A0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993" y="4718497"/>
                <a:ext cx="1675139" cy="276999"/>
              </a:xfrm>
              <a:prstGeom prst="rect">
                <a:avLst/>
              </a:prstGeom>
              <a:blipFill>
                <a:blip r:embed="rId13"/>
                <a:stretch>
                  <a:fillRect l="-5303" t="-27273" r="-6818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1DC0068-AFCF-0D46-A399-A58158107D1A}"/>
                  </a:ext>
                </a:extLst>
              </p:cNvPr>
              <p:cNvSpPr/>
              <p:nvPr/>
            </p:nvSpPr>
            <p:spPr>
              <a:xfrm>
                <a:off x="6807993" y="5281923"/>
                <a:ext cx="7280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1DC0068-AFCF-0D46-A399-A58158107D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993" y="5281923"/>
                <a:ext cx="72802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547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43B2E-8223-244D-80D5-FB6FAEDFA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2-SAT counterexample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9174637D-B385-B84A-8218-76A96BB45B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2313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∨¬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¬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Unsatisfiable, but there is a BLP solution!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= ½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½,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etc.</a:t>
                </a:r>
              </a:p>
              <a:p>
                <a:r>
                  <a:rPr lang="en-US" dirty="0"/>
                  <a:t>Problem: majority polymorphisms have </a:t>
                </a:r>
                <a:r>
                  <a:rPr lang="en-US" i="1" dirty="0"/>
                  <a:t>odd</a:t>
                </a:r>
                <a:r>
                  <a:rPr lang="en-US" dirty="0"/>
                  <a:t> arity</a:t>
                </a:r>
              </a:p>
              <a:p>
                <a:r>
                  <a:rPr lang="en-US" dirty="0"/>
                  <a:t>Even bigger problem: </a:t>
                </a:r>
                <a:r>
                  <a:rPr lang="en-US" dirty="0" err="1"/>
                  <a:t>BLP+Affine</a:t>
                </a:r>
                <a:r>
                  <a:rPr lang="en-US" dirty="0"/>
                  <a:t> also works for this formula!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 etc.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9174637D-B385-B84A-8218-76A96BB45B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2313"/>
              </a:xfrm>
              <a:blipFill>
                <a:blip r:embed="rId2"/>
                <a:stretch>
                  <a:fillRect l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101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3583D-F487-B143-B27C-6089CA3BD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Idea: Refinement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6">
                <a:extLst>
                  <a:ext uri="{FF2B5EF4-FFF2-40B4-BE49-F238E27FC236}">
                    <a16:creationId xmlns:a16="http://schemas.microsoft.com/office/drawing/2014/main" id="{BEEDB2C8-093A-8F4A-9157-43AC956288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2313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∨¬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¬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/>
                  <a:t>BLP solution: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½,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etc.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Thus, we can “throw out” (1,1) from the clause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Becomes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6" name="Content Placeholder 6">
                <a:extLst>
                  <a:ext uri="{FF2B5EF4-FFF2-40B4-BE49-F238E27FC236}">
                    <a16:creationId xmlns:a16="http://schemas.microsoft.com/office/drawing/2014/main" id="{BEEDB2C8-093A-8F4A-9157-43AC956288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2313"/>
              </a:xfrm>
              <a:blipFill>
                <a:blip r:embed="rId2"/>
                <a:stretch>
                  <a:fillRect l="-1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95487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3583D-F487-B143-B27C-6089CA3BD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 </a:t>
            </a:r>
            <a:r>
              <a:rPr lang="en-US" dirty="0" err="1"/>
              <a:t>BLP+Affine</a:t>
            </a:r>
            <a:r>
              <a:rPr lang="en-US" dirty="0"/>
              <a:t>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6AF3B-3307-934B-AB21-E94F38CE2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the Basic LP algorithm for </a:t>
            </a:r>
            <a:r>
              <a:rPr lang="en-US" b="1" dirty="0"/>
              <a:t>A</a:t>
            </a:r>
            <a:r>
              <a:rPr lang="en-US" dirty="0"/>
              <a:t>. Reject if no solution.</a:t>
            </a:r>
          </a:p>
          <a:p>
            <a:r>
              <a:rPr lang="en-US" dirty="0"/>
              <a:t>Refine </a:t>
            </a:r>
            <a:r>
              <a:rPr lang="en-US" b="1" dirty="0"/>
              <a:t>A</a:t>
            </a:r>
            <a:r>
              <a:rPr lang="en-US" dirty="0"/>
              <a:t> to </a:t>
            </a:r>
            <a:r>
              <a:rPr lang="en-US" b="1" dirty="0"/>
              <a:t>A’</a:t>
            </a:r>
            <a:r>
              <a:rPr lang="en-US" dirty="0"/>
              <a:t>.</a:t>
            </a:r>
          </a:p>
          <a:p>
            <a:r>
              <a:rPr lang="en-US" dirty="0"/>
              <a:t>Run the Affine algorithm for </a:t>
            </a:r>
            <a:r>
              <a:rPr lang="en-US" b="1" dirty="0"/>
              <a:t>A</a:t>
            </a:r>
            <a:r>
              <a:rPr lang="en-US" dirty="0"/>
              <a:t>’. Reject if no solution.</a:t>
            </a:r>
          </a:p>
          <a:p>
            <a:r>
              <a:rPr lang="en-US" dirty="0"/>
              <a:t>Accept</a:t>
            </a:r>
          </a:p>
        </p:txBody>
      </p:sp>
    </p:spTree>
    <p:extLst>
      <p:ext uri="{BB962C8B-B14F-4D97-AF65-F5344CB8AC3E}">
        <p14:creationId xmlns:p14="http://schemas.microsoft.com/office/powerpoint/2010/main" val="1756970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43B2E-8223-244D-80D5-FB6FAEDFA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 Analysis </a:t>
            </a:r>
            <a:r>
              <a:rPr lang="en-US" dirty="0" err="1"/>
              <a:t>BLP+Affine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FF5400-8151-3849-9D7F-2EA65D12C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1813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b="1" dirty="0"/>
              <a:t>Assumption: </a:t>
            </a:r>
            <a:r>
              <a:rPr lang="en-US" dirty="0"/>
              <a:t>Pol(</a:t>
            </a:r>
            <a:r>
              <a:rPr lang="en-US" b="1" dirty="0"/>
              <a:t>A,B</a:t>
            </a:r>
            <a:r>
              <a:rPr lang="en-US" dirty="0"/>
              <a:t>) has infinitely many symmetric polymorphisms.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BD726E-2960-2743-9B90-397437EE7032}"/>
                  </a:ext>
                </a:extLst>
              </p:cNvPr>
              <p:cNvSpPr txBox="1"/>
              <p:nvPr/>
            </p:nvSpPr>
            <p:spPr>
              <a:xfrm>
                <a:off x="838200" y="2492375"/>
                <a:ext cx="10515600" cy="1643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Pick M sufficiently large, multiple of all denominators of BLP.</a:t>
                </a:r>
              </a:p>
              <a:p>
                <a:r>
                  <a:rPr lang="en-US" sz="2000" dirty="0"/>
                  <a:t>Pick L sufficiently large such that </a:t>
                </a:r>
                <a14:m>
                  <m:oMath xmlns:m="http://schemas.openxmlformats.org/officeDocument/2006/math">
                    <m:r>
                      <a:rPr lang="en-US" sz="2000" b="0" i="1" smtClean="0"/>
                      <m:t>𝑓</m:t>
                    </m:r>
                    <m:r>
                      <a:rPr lang="en-US" sz="2000" b="0" i="1" smtClean="0"/>
                      <m:t>:</m:t>
                    </m:r>
                    <m:sSup>
                      <m:sSupPr>
                        <m:ctrlPr>
                          <a:rPr lang="en-US" sz="2000" b="0" i="1" smtClean="0"/>
                        </m:ctrlPr>
                      </m:sSupPr>
                      <m:e>
                        <m:r>
                          <a:rPr lang="en-US" sz="2000" b="0" i="1" smtClean="0"/>
                          <m:t>𝐴</m:t>
                        </m:r>
                      </m:e>
                      <m:sup>
                        <m:r>
                          <a:rPr lang="en-US" sz="2000" b="0" i="1" smtClean="0"/>
                          <m:t>𝐿</m:t>
                        </m:r>
                      </m:sup>
                    </m:sSup>
                    <m:r>
                      <a:rPr lang="en-US" sz="2000" b="0" i="1" smtClean="0"/>
                      <m:t>→</m:t>
                    </m:r>
                    <m:r>
                      <a:rPr lang="en-US" sz="2000" b="0" i="1" smtClean="0"/>
                      <m:t>𝐵</m:t>
                    </m:r>
                  </m:oMath>
                </a14:m>
                <a:r>
                  <a:rPr lang="en-US" sz="2000" dirty="0"/>
                  <a:t> is in Pol(</a:t>
                </a:r>
                <a:r>
                  <a:rPr lang="en-US" sz="2000" b="1" dirty="0"/>
                  <a:t>A,B</a:t>
                </a:r>
                <a:r>
                  <a:rPr lang="en-US" sz="2000" dirty="0"/>
                  <a:t>). Pick N = L-M.</a:t>
                </a:r>
              </a:p>
              <a:p>
                <a:r>
                  <a:rPr lang="en-US" sz="2000" dirty="0"/>
                  <a:t>Look at the clause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/>
                        </m:ctrlPr>
                      </m:sSupPr>
                      <m:e>
                        <m:r>
                          <a:rPr lang="en-US" sz="2000" b="0" i="1" smtClean="0"/>
                          <m:t>𝑅</m:t>
                        </m:r>
                      </m:e>
                      <m:sup>
                        <m:r>
                          <a:rPr lang="en-US" sz="2000" b="0" i="1" smtClean="0"/>
                          <m:t>𝐴</m:t>
                        </m:r>
                      </m:sup>
                    </m:sSup>
                    <m:d>
                      <m:dPr>
                        <m:ctrlPr>
                          <a:rPr lang="en-US" sz="2000" b="0" i="1" smtClean="0"/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/>
                            </m:ctrlPr>
                          </m:sSubPr>
                          <m:e>
                            <m:r>
                              <a:rPr lang="en-US" sz="2000" b="0" i="1" smtClean="0"/>
                              <m:t>𝑥</m:t>
                            </m:r>
                          </m:e>
                          <m:sub>
                            <m:r>
                              <a:rPr lang="en-US" sz="2000" b="0" i="1" smtClean="0"/>
                              <m:t>1</m:t>
                            </m:r>
                          </m:sub>
                        </m:sSub>
                        <m:r>
                          <a:rPr lang="en-US" sz="2000" b="0" i="1" smtClean="0"/>
                          <m:t>,</m:t>
                        </m:r>
                        <m:sSub>
                          <m:sSubPr>
                            <m:ctrlPr>
                              <a:rPr lang="en-US" sz="2000" b="0" i="1" smtClean="0"/>
                            </m:ctrlPr>
                          </m:sSubPr>
                          <m:e>
                            <m:r>
                              <a:rPr lang="en-US" sz="2000" b="0" i="1" smtClean="0"/>
                              <m:t>𝑥</m:t>
                            </m:r>
                          </m:e>
                          <m:sub>
                            <m:r>
                              <a:rPr lang="en-US" sz="2000" b="0" i="1" smtClean="0"/>
                              <m:t>2</m:t>
                            </m:r>
                          </m:sub>
                        </m:sSub>
                        <m:r>
                          <a:rPr lang="en-US" sz="2000" b="0" i="1" smtClean="0"/>
                          <m:t>,</m:t>
                        </m:r>
                        <m:sSub>
                          <m:sSubPr>
                            <m:ctrlPr>
                              <a:rPr lang="en-US" sz="2000" b="0" i="1" smtClean="0"/>
                            </m:ctrlPr>
                          </m:sSubPr>
                          <m:e>
                            <m:r>
                              <a:rPr lang="en-US" sz="2000" b="0" i="1" smtClean="0"/>
                              <m:t>𝑥</m:t>
                            </m:r>
                          </m:e>
                          <m:sub>
                            <m:r>
                              <a:rPr lang="en-US" sz="2000" b="0" i="1" smtClean="0"/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	</a:t>
                </a:r>
                <a:endParaRPr lang="en-US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BD726E-2960-2743-9B90-397437EE7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492375"/>
                <a:ext cx="10515600" cy="1643720"/>
              </a:xfrm>
              <a:prstGeom prst="rect">
                <a:avLst/>
              </a:prstGeom>
              <a:blipFill>
                <a:blip r:embed="rId2"/>
                <a:stretch>
                  <a:fillRect l="-72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0DB911-ED3C-2349-A86F-8362586B5BDE}"/>
                  </a:ext>
                </a:extLst>
              </p:cNvPr>
              <p:cNvSpPr txBox="1"/>
              <p:nvPr/>
            </p:nvSpPr>
            <p:spPr>
              <a:xfrm>
                <a:off x="4521993" y="3529012"/>
                <a:ext cx="19955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0DB911-ED3C-2349-A86F-8362586B5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1993" y="3529012"/>
                <a:ext cx="1995546" cy="276999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6F1997-9FC4-0742-94BE-B4B59B9F8A46}"/>
                  </a:ext>
                </a:extLst>
              </p:cNvPr>
              <p:cNvSpPr txBox="1"/>
              <p:nvPr/>
            </p:nvSpPr>
            <p:spPr>
              <a:xfrm>
                <a:off x="4567165" y="3940948"/>
                <a:ext cx="19052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1,     0,    0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6F1997-9FC4-0742-94BE-B4B59B9F8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165" y="3940948"/>
                <a:ext cx="1905201" cy="276999"/>
              </a:xfrm>
              <a:prstGeom prst="rect">
                <a:avLst/>
              </a:prstGeom>
              <a:blipFill>
                <a:blip r:embed="rId4"/>
                <a:stretch>
                  <a:fillRect t="-9091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924ABD-E201-7A40-9801-39DD0F1A6671}"/>
                  </a:ext>
                </a:extLst>
              </p:cNvPr>
              <p:cNvSpPr txBox="1"/>
              <p:nvPr/>
            </p:nvSpPr>
            <p:spPr>
              <a:xfrm>
                <a:off x="4567164" y="4235450"/>
                <a:ext cx="19052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1,     0,    0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924ABD-E201-7A40-9801-39DD0F1A6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164" y="4235450"/>
                <a:ext cx="1905201" cy="276999"/>
              </a:xfrm>
              <a:prstGeom prst="rect">
                <a:avLst/>
              </a:prstGeom>
              <a:blipFill>
                <a:blip r:embed="rId5"/>
                <a:stretch>
                  <a:fillRect t="-9091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9F5EDF-1910-7A47-ADFE-76AAC125E397}"/>
                  </a:ext>
                </a:extLst>
              </p:cNvPr>
              <p:cNvSpPr txBox="1"/>
              <p:nvPr/>
            </p:nvSpPr>
            <p:spPr>
              <a:xfrm>
                <a:off x="4567163" y="4529952"/>
                <a:ext cx="19052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    1,    0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9F5EDF-1910-7A47-ADFE-76AAC125E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163" y="4529952"/>
                <a:ext cx="1905202" cy="276999"/>
              </a:xfrm>
              <a:prstGeom prst="rect">
                <a:avLst/>
              </a:prstGeom>
              <a:blipFill>
                <a:blip r:embed="rId6"/>
                <a:stretch>
                  <a:fillRect t="-9091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9AB677-8556-B243-AA87-2FA52429130F}"/>
                  </a:ext>
                </a:extLst>
              </p:cNvPr>
              <p:cNvSpPr txBox="1"/>
              <p:nvPr/>
            </p:nvSpPr>
            <p:spPr>
              <a:xfrm>
                <a:off x="4567163" y="4824454"/>
                <a:ext cx="19052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    1,    0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9AB677-8556-B243-AA87-2FA524291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163" y="4824454"/>
                <a:ext cx="1905202" cy="276999"/>
              </a:xfrm>
              <a:prstGeom prst="rect">
                <a:avLst/>
              </a:prstGeom>
              <a:blipFill>
                <a:blip r:embed="rId7"/>
                <a:stretch>
                  <a:fillRect t="-4545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387791-ED56-7148-838F-8DF56DDC56A8}"/>
                  </a:ext>
                </a:extLst>
              </p:cNvPr>
              <p:cNvSpPr txBox="1"/>
              <p:nvPr/>
            </p:nvSpPr>
            <p:spPr>
              <a:xfrm>
                <a:off x="4567163" y="5127791"/>
                <a:ext cx="19052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    0,    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387791-ED56-7148-838F-8DF56DDC5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163" y="5127791"/>
                <a:ext cx="1905202" cy="276999"/>
              </a:xfrm>
              <a:prstGeom prst="rect">
                <a:avLst/>
              </a:prstGeom>
              <a:blipFill>
                <a:blip r:embed="rId8"/>
                <a:stretch>
                  <a:fillRect t="-4545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EE2DBC0-EB73-D94C-A496-A11BE67176BD}"/>
                  </a:ext>
                </a:extLst>
              </p:cNvPr>
              <p:cNvSpPr txBox="1"/>
              <p:nvPr/>
            </p:nvSpPr>
            <p:spPr>
              <a:xfrm>
                <a:off x="4274680" y="5643133"/>
                <a:ext cx="2318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EE2DBC0-EB73-D94C-A496-A11BE6717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4680" y="5643133"/>
                <a:ext cx="2318712" cy="276999"/>
              </a:xfrm>
              <a:prstGeom prst="rect">
                <a:avLst/>
              </a:prstGeom>
              <a:blipFill>
                <a:blip r:embed="rId9"/>
                <a:stretch>
                  <a:fillRect l="-1093" t="-9091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50154C-A9C1-794B-93B3-E7488A983187}"/>
                  </a:ext>
                </a:extLst>
              </p:cNvPr>
              <p:cNvSpPr txBox="1"/>
              <p:nvPr/>
            </p:nvSpPr>
            <p:spPr>
              <a:xfrm>
                <a:off x="6807993" y="4068966"/>
                <a:ext cx="2979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(1,0,0)</m:t>
                    </m:r>
                  </m:oMath>
                </a14:m>
                <a:r>
                  <a:rPr lang="en-US" dirty="0"/>
                  <a:t> copies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50154C-A9C1-794B-93B3-E7488A983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993" y="4068966"/>
                <a:ext cx="2979470" cy="276999"/>
              </a:xfrm>
              <a:prstGeom prst="rect">
                <a:avLst/>
              </a:prstGeom>
              <a:blipFill>
                <a:blip r:embed="rId10"/>
                <a:stretch>
                  <a:fillRect l="-2991" t="-27273" r="-213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DAAFE8-7347-1241-A751-0C344C6E7A29}"/>
                  </a:ext>
                </a:extLst>
              </p:cNvPr>
              <p:cNvSpPr txBox="1"/>
              <p:nvPr/>
            </p:nvSpPr>
            <p:spPr>
              <a:xfrm>
                <a:off x="6807993" y="4619402"/>
                <a:ext cx="29281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(0,1,0)</m:t>
                    </m:r>
                  </m:oMath>
                </a14:m>
                <a:r>
                  <a:rPr lang="en-US" dirty="0"/>
                  <a:t> copies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DAAFE8-7347-1241-A751-0C344C6E7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993" y="4619402"/>
                <a:ext cx="2928174" cy="276999"/>
              </a:xfrm>
              <a:prstGeom prst="rect">
                <a:avLst/>
              </a:prstGeom>
              <a:blipFill>
                <a:blip r:embed="rId11"/>
                <a:stretch>
                  <a:fillRect l="-3043" t="-22727" r="-391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D9C03DE-48E2-B74E-A77A-65D66B2A0B2D}"/>
                  </a:ext>
                </a:extLst>
              </p:cNvPr>
              <p:cNvSpPr txBox="1"/>
              <p:nvPr/>
            </p:nvSpPr>
            <p:spPr>
              <a:xfrm>
                <a:off x="6807993" y="5087163"/>
                <a:ext cx="2979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0,0,1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(0,0,1)</m:t>
                    </m:r>
                  </m:oMath>
                </a14:m>
                <a:r>
                  <a:rPr lang="en-US" dirty="0"/>
                  <a:t> copies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D9C03DE-48E2-B74E-A77A-65D66B2A0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993" y="5087163"/>
                <a:ext cx="2979470" cy="276999"/>
              </a:xfrm>
              <a:prstGeom prst="rect">
                <a:avLst/>
              </a:prstGeom>
              <a:blipFill>
                <a:blip r:embed="rId12"/>
                <a:stretch>
                  <a:fillRect l="-2991" t="-22727" r="-213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56C87D-6D90-B440-A1A8-319DD2DF0377}"/>
                  </a:ext>
                </a:extLst>
              </p:cNvPr>
              <p:cNvSpPr txBox="1"/>
              <p:nvPr/>
            </p:nvSpPr>
            <p:spPr>
              <a:xfrm>
                <a:off x="940930" y="6035153"/>
                <a:ext cx="105156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Proof idea: by the consistency equations for </a:t>
                </a:r>
                <a:r>
                  <a:rPr lang="en-US" sz="2000" dirty="0" err="1"/>
                  <a:t>BLP+Affine</a:t>
                </a:r>
                <a:r>
                  <a:rPr lang="en-US" sz="2000" dirty="0"/>
                  <a:t>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’s are consistent.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	</a:t>
                </a:r>
                <a:endParaRPr lang="en-US" sz="28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56C87D-6D90-B440-A1A8-319DD2DF0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930" y="6035153"/>
                <a:ext cx="10515600" cy="1015663"/>
              </a:xfrm>
              <a:prstGeom prst="rect">
                <a:avLst/>
              </a:prstGeom>
              <a:blipFill>
                <a:blip r:embed="rId13"/>
                <a:stretch>
                  <a:fillRect l="-483" t="-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05295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FAFEE-FAA7-514C-AAE0-C6CF64EB8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8984E-A9E2-F248-B1C0-6AAB899E2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Overall goal: Understand a simple, principle algorithm for a broad class of (Promise) CSPs.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Promise CSPs and their polymorphisms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Basic Linear Programming and Affine Relaxations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Analysis for symmetric polymorphisms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Characterizing Power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Concluding Remarks.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951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FAFEE-FAA7-514C-AAE0-C6CF64EB8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8984E-A9E2-F248-B1C0-6AAB899E2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Overall goal: Understand a simple, principle algorithm for a broad class of (Promise) CSPs.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Promise CSPs and their polymorphisms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Basic Linear Programming and Affine Relaxations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Analysis for symmetric polymorphisms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Characterizing Power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Concluding Remarks.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33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AC065-D5F3-C145-9191-4BCE9656B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powerful is </a:t>
            </a:r>
            <a:r>
              <a:rPr lang="en-US" dirty="0" err="1"/>
              <a:t>BLP+Affine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EDED2-24BC-3E41-83CB-FDD144EAD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91725" cy="989013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Theorem: </a:t>
            </a:r>
            <a:r>
              <a:rPr lang="en-US" dirty="0" err="1"/>
              <a:t>BLP+Affine</a:t>
            </a:r>
            <a:r>
              <a:rPr lang="en-US" dirty="0"/>
              <a:t> correctly solves PCSP(</a:t>
            </a:r>
            <a:r>
              <a:rPr lang="en-US" b="1" dirty="0"/>
              <a:t>A,B</a:t>
            </a:r>
            <a:r>
              <a:rPr lang="en-US" dirty="0"/>
              <a:t>) if and only if Pol(</a:t>
            </a:r>
            <a:r>
              <a:rPr lang="en-US" b="1" dirty="0"/>
              <a:t>A,B</a:t>
            </a:r>
            <a:r>
              <a:rPr lang="en-US" dirty="0"/>
              <a:t>) has infinitely many block-symmetric polymorphisms with </a:t>
            </a:r>
            <a:r>
              <a:rPr lang="en-US" b="1" dirty="0"/>
              <a:t>two </a:t>
            </a:r>
            <a:r>
              <a:rPr lang="en-US" dirty="0"/>
              <a:t>blocks.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41736-68DA-9647-86A9-6C3F3EB3FBD5}"/>
              </a:ext>
            </a:extLst>
          </p:cNvPr>
          <p:cNvSpPr txBox="1"/>
          <p:nvPr/>
        </p:nvSpPr>
        <p:spPr>
          <a:xfrm>
            <a:off x="957263" y="3271838"/>
            <a:ext cx="9872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heart of this theorem is there is an </a:t>
            </a:r>
            <a:r>
              <a:rPr lang="en-US" sz="2400" i="1" dirty="0"/>
              <a:t>algebraic</a:t>
            </a:r>
            <a:r>
              <a:rPr lang="en-US" sz="2400" dirty="0"/>
              <a:t> characterization of when the </a:t>
            </a:r>
            <a:r>
              <a:rPr lang="en-US" sz="2400" dirty="0" err="1"/>
              <a:t>BLP+Affine</a:t>
            </a:r>
            <a:r>
              <a:rPr lang="en-US" sz="2400" dirty="0"/>
              <a:t> algorithm works.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757611A-5CC8-FF41-B63C-C250FF9D4C4D}"/>
                  </a:ext>
                </a:extLst>
              </p:cNvPr>
              <p:cNvSpPr/>
              <p:nvPr/>
            </p:nvSpPr>
            <p:spPr>
              <a:xfrm>
                <a:off x="3429000" y="4560035"/>
                <a:ext cx="4414837" cy="5577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𝐵𝐿𝑃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𝐴𝑓𝑓𝑖𝑛𝑒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𝑃𝑜𝑙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757611A-5CC8-FF41-B63C-C250FF9D4C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4560035"/>
                <a:ext cx="4414837" cy="557717"/>
              </a:xfrm>
              <a:prstGeom prst="rect">
                <a:avLst/>
              </a:prstGeom>
              <a:blipFill>
                <a:blip r:embed="rId2"/>
                <a:stretch>
                  <a:fillRect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31416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83B02-39BC-A941-AD0F-72F52EB94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Minion Homomorphism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B94652-D620-F24F-B176-FD946BA76A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</a:t>
                </a:r>
                <a:r>
                  <a:rPr lang="en-US" i="1" dirty="0"/>
                  <a:t>minor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is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such that there is a map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:{1,2,…,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}→{1,2,…,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 </a:t>
                </a:r>
                <a:r>
                  <a:rPr lang="en-US" i="1" dirty="0"/>
                  <a:t>minion</a:t>
                </a:r>
                <a:r>
                  <a:rPr lang="en-US" dirty="0"/>
                  <a:t> is a collection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dirty="0"/>
                  <a:t> of functions closed under minors.</a:t>
                </a:r>
              </a:p>
              <a:p>
                <a:r>
                  <a:rPr lang="en-US" dirty="0"/>
                  <a:t>A minion homomorphism is a map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</m:oMath>
                </a14:m>
                <a:r>
                  <a:rPr lang="en-US" dirty="0"/>
                  <a:t> which preserves arity and commutes with minors: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𝜁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Pol(</a:t>
                </a:r>
                <a:r>
                  <a:rPr lang="en-US" b="1" dirty="0"/>
                  <a:t>A, B</a:t>
                </a:r>
                <a:r>
                  <a:rPr lang="en-US" dirty="0"/>
                  <a:t>) is always a minion.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B94652-D620-F24F-B176-FD946BA76A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7" t="-1166" r="-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29850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1EB3C-5445-FE4A-AFC1-11996A727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BLP+Affine</a:t>
            </a:r>
            <a:r>
              <a:rPr lang="en-US" dirty="0"/>
              <a:t> minion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58ADA2-8D4D-2741-998B-D27C1C530D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𝐵𝐿𝑃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𝐴𝑓𝑓𝑖𝑛𝑒</m:t>
                        </m:r>
                      </m:sub>
                    </m:sSub>
                  </m:oMath>
                </a14:m>
                <a:r>
                  <a:rPr lang="en-US" dirty="0"/>
                  <a:t> is the collection of functions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of the form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1,…,1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=(1, 1)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 implies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58ADA2-8D4D-2741-998B-D27C1C530D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8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0A78F31-774C-9946-8873-1E1E4B415D0A}"/>
              </a:ext>
            </a:extLst>
          </p:cNvPr>
          <p:cNvSpPr txBox="1">
            <a:spLocks/>
          </p:cNvSpPr>
          <p:nvPr/>
        </p:nvSpPr>
        <p:spPr>
          <a:xfrm>
            <a:off x="838199" y="4797422"/>
            <a:ext cx="9991725" cy="9890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Theorem: </a:t>
            </a:r>
            <a:r>
              <a:rPr lang="en-US" dirty="0" err="1"/>
              <a:t>BLP+Affine</a:t>
            </a:r>
            <a:r>
              <a:rPr lang="en-US" dirty="0"/>
              <a:t> correctly solves PCSP(</a:t>
            </a:r>
            <a:r>
              <a:rPr lang="en-US" b="1" dirty="0"/>
              <a:t>A,B</a:t>
            </a:r>
            <a:r>
              <a:rPr lang="en-US" dirty="0"/>
              <a:t>) if and only if Pol(</a:t>
            </a:r>
            <a:r>
              <a:rPr lang="en-US" b="1" dirty="0"/>
              <a:t>A,B</a:t>
            </a:r>
            <a:r>
              <a:rPr lang="en-US" dirty="0"/>
              <a:t>) has infinitely many block-symmetric polymorphisms with </a:t>
            </a:r>
            <a:r>
              <a:rPr lang="en-US" b="1" dirty="0"/>
              <a:t>two </a:t>
            </a:r>
            <a:r>
              <a:rPr lang="en-US" dirty="0"/>
              <a:t>blocks.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EE636DA-B347-CD42-8217-A630C15CA8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3671885"/>
                <a:ext cx="9991725" cy="98901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dirty="0"/>
                  <a:t>Theorem: </a:t>
                </a:r>
                <a:r>
                  <a:rPr lang="en-US" dirty="0" err="1"/>
                  <a:t>BLP+Affine</a:t>
                </a:r>
                <a:r>
                  <a:rPr lang="en-US" dirty="0"/>
                  <a:t> correctly solves PCSP(</a:t>
                </a:r>
                <a:r>
                  <a:rPr lang="en-US" b="1" dirty="0"/>
                  <a:t>A,B</a:t>
                </a:r>
                <a:r>
                  <a:rPr lang="en-US" dirty="0"/>
                  <a:t>) if and 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𝐵𝐿𝑃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𝐴𝑓𝑓𝑖𝑛𝑒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𝑃𝑜𝑙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EE636DA-B347-CD42-8217-A630C15CA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671885"/>
                <a:ext cx="9991725" cy="989013"/>
              </a:xfrm>
              <a:prstGeom prst="rect">
                <a:avLst/>
              </a:prstGeom>
              <a:blipFill>
                <a:blip r:embed="rId3"/>
                <a:stretch>
                  <a:fillRect l="-1144" t="-10127" b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DFFE41-A599-4B4B-BE00-88B9B35F5C80}"/>
                  </a:ext>
                </a:extLst>
              </p:cNvPr>
              <p:cNvSpPr txBox="1"/>
              <p:nvPr/>
            </p:nvSpPr>
            <p:spPr>
              <a:xfrm>
                <a:off x="4589594" y="5986334"/>
                <a:ext cx="3012812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/L;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DFFE41-A599-4B4B-BE00-88B9B35F5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594" y="5986334"/>
                <a:ext cx="3012812" cy="381258"/>
              </a:xfrm>
              <a:prstGeom prst="rect">
                <a:avLst/>
              </a:prstGeom>
              <a:blipFill>
                <a:blip r:embed="rId4"/>
                <a:stretch>
                  <a:fillRect l="-2532" t="-16667" r="-844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216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FAFEE-FAA7-514C-AAE0-C6CF64EB8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8984E-A9E2-F248-B1C0-6AAB899E2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Overall goal: Understand a simple, principle algorithm for a broad class of (Promise) CSPs.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Promise CSPs and their polymorphisms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Basic Linear Programming and Affine Relaxations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Analysis for symmetric polymorphisms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Characterizing Power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</a:rPr>
              <a:t>Concluding Remarks.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317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56F5F-A641-4B4E-B746-5F7A58426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Corollary: All-in-one Algorithm for Schaefer’s Theorem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3C4750-2F22-F149-9251-E95DB715C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Schaefer’s Theorem says that any tractable Boolean CSP has one of the following polymorphisms: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Constant 0 			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sym typeface="Wingdings" pitchFamily="2" charset="2"/>
              </a:rPr>
              <a:t> Constant 0 of all arities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Constant 1 			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Constant 1 of all arities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OR of two bits 			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sym typeface="Wingdings" pitchFamily="2" charset="2"/>
              </a:rPr>
              <a:t> OR of all arities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AND of two bits 		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sym typeface="Wingdings" pitchFamily="2" charset="2"/>
              </a:rPr>
              <a:t> AND of all arities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MAJORITY of three bits 	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sym typeface="Wingdings" pitchFamily="2" charset="2"/>
              </a:rPr>
              <a:t> MAJORITY of all odd arities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XOR of three bits 		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sym typeface="Wingdings" pitchFamily="2" charset="2"/>
              </a:rPr>
              <a:t> XOR of all odd arities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10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56F5F-A641-4B4E-B746-5F7A58426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Result (due to Jakub </a:t>
            </a:r>
            <a:r>
              <a:rPr lang="en-US" dirty="0" err="1"/>
              <a:t>Opršal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0F0EE-CBB4-8D43-90A5-19C8E712D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8120063" cy="5318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Fact: BLP + Affine cannot solve every tractable (P)CSP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27C964E6-F61F-C541-A693-2FED25E297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69164" y="2740747"/>
                <a:ext cx="8120063" cy="5318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1, 0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∪{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2, 3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3,4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,(4,2)}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27C964E6-F61F-C541-A693-2FED25E29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164" y="2740747"/>
                <a:ext cx="8120063" cy="531813"/>
              </a:xfrm>
              <a:prstGeom prst="rect">
                <a:avLst/>
              </a:prstGeom>
              <a:blipFill>
                <a:blip r:embed="rId2"/>
                <a:stretch>
                  <a:fillRect t="-7317"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0FA31457-B5DD-7744-9BCF-49E17CE93C21}"/>
              </a:ext>
            </a:extLst>
          </p:cNvPr>
          <p:cNvSpPr/>
          <p:nvPr/>
        </p:nvSpPr>
        <p:spPr>
          <a:xfrm>
            <a:off x="6196032" y="3960859"/>
            <a:ext cx="504809" cy="5318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CB105C-AEAE-6243-B5BA-03E8769ABF7F}"/>
              </a:ext>
            </a:extLst>
          </p:cNvPr>
          <p:cNvCxnSpPr>
            <a:cxnSpLocks/>
          </p:cNvCxnSpPr>
          <p:nvPr/>
        </p:nvCxnSpPr>
        <p:spPr>
          <a:xfrm flipV="1">
            <a:off x="3664744" y="4349749"/>
            <a:ext cx="0" cy="1179515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C8381A-BF42-FD4C-92FA-95127CA696E6}"/>
              </a:ext>
            </a:extLst>
          </p:cNvPr>
          <p:cNvCxnSpPr>
            <a:cxnSpLocks/>
          </p:cNvCxnSpPr>
          <p:nvPr/>
        </p:nvCxnSpPr>
        <p:spPr>
          <a:xfrm flipV="1">
            <a:off x="5529196" y="4492672"/>
            <a:ext cx="666836" cy="1046234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4EB982-A379-8646-A3F4-DD7418B3CE87}"/>
              </a:ext>
            </a:extLst>
          </p:cNvPr>
          <p:cNvCxnSpPr>
            <a:cxnSpLocks/>
          </p:cNvCxnSpPr>
          <p:nvPr/>
        </p:nvCxnSpPr>
        <p:spPr>
          <a:xfrm>
            <a:off x="6700841" y="4537134"/>
            <a:ext cx="592908" cy="992130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79D1CB1-074A-6344-8DD3-4D6FA3BA3A3A}"/>
              </a:ext>
            </a:extLst>
          </p:cNvPr>
          <p:cNvCxnSpPr>
            <a:cxnSpLocks/>
          </p:cNvCxnSpPr>
          <p:nvPr/>
        </p:nvCxnSpPr>
        <p:spPr>
          <a:xfrm flipH="1">
            <a:off x="5757863" y="5832569"/>
            <a:ext cx="1400176" cy="9105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EF7C296-F988-8A40-956E-18C2D9E22BD2}"/>
              </a:ext>
            </a:extLst>
          </p:cNvPr>
          <p:cNvSpPr/>
          <p:nvPr/>
        </p:nvSpPr>
        <p:spPr>
          <a:xfrm>
            <a:off x="7293749" y="5542009"/>
            <a:ext cx="504809" cy="5318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6157199-5E9C-3A41-9976-E16A4630A510}"/>
              </a:ext>
            </a:extLst>
          </p:cNvPr>
          <p:cNvSpPr/>
          <p:nvPr/>
        </p:nvSpPr>
        <p:spPr>
          <a:xfrm>
            <a:off x="5056590" y="5584872"/>
            <a:ext cx="504809" cy="5318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BFEE1D7-DE0D-9F47-B15C-1E193DBE4C36}"/>
              </a:ext>
            </a:extLst>
          </p:cNvPr>
          <p:cNvSpPr/>
          <p:nvPr/>
        </p:nvSpPr>
        <p:spPr>
          <a:xfrm>
            <a:off x="3412339" y="5548408"/>
            <a:ext cx="504809" cy="5318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B77B127-5337-014D-A585-4C61EE806150}"/>
              </a:ext>
            </a:extLst>
          </p:cNvPr>
          <p:cNvSpPr/>
          <p:nvPr/>
        </p:nvSpPr>
        <p:spPr>
          <a:xfrm>
            <a:off x="3412339" y="3808364"/>
            <a:ext cx="504809" cy="5318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760701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23" grpId="0" animBg="1"/>
      <p:bldP spid="24" grpId="0" animBg="1"/>
      <p:bldP spid="26" grpId="0" animBg="1"/>
      <p:bldP spid="2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2F77B-7E68-6541-8601-4A9378FFE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of PCSP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1A442-CEDD-3142-BD27-FF2300593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Better analysis of existing algorithms:</a:t>
            </a:r>
          </a:p>
          <a:p>
            <a:pPr lvl="1"/>
            <a:r>
              <a:rPr lang="en-US" dirty="0"/>
              <a:t>Bounded width/</a:t>
            </a:r>
            <a:r>
              <a:rPr lang="en-US" dirty="0" err="1"/>
              <a:t>Sherali</a:t>
            </a:r>
            <a:r>
              <a:rPr lang="en-US" dirty="0"/>
              <a:t>-Adams / </a:t>
            </a:r>
            <a:r>
              <a:rPr lang="en-US" dirty="0" err="1"/>
              <a:t>Lasserre</a:t>
            </a:r>
            <a:r>
              <a:rPr lang="en-US" dirty="0"/>
              <a:t> hierarchies</a:t>
            </a:r>
          </a:p>
          <a:p>
            <a:pPr lvl="1"/>
            <a:r>
              <a:rPr lang="en-US" dirty="0"/>
              <a:t>+ Affine?</a:t>
            </a:r>
          </a:p>
          <a:p>
            <a:pPr lvl="1"/>
            <a:r>
              <a:rPr lang="en-US" dirty="0" err="1"/>
              <a:t>Bulatov</a:t>
            </a:r>
            <a:r>
              <a:rPr lang="en-US" dirty="0"/>
              <a:t>/</a:t>
            </a:r>
            <a:r>
              <a:rPr lang="en-US" dirty="0" err="1"/>
              <a:t>Zhuk</a:t>
            </a:r>
            <a:r>
              <a:rPr lang="en-US" dirty="0"/>
              <a:t> algorithms</a:t>
            </a:r>
          </a:p>
          <a:p>
            <a:pPr lvl="1"/>
            <a:endParaRPr lang="en-US" dirty="0"/>
          </a:p>
          <a:p>
            <a:r>
              <a:rPr lang="en-US" dirty="0"/>
              <a:t>Aiming for broader families of polymorphisms:</a:t>
            </a:r>
          </a:p>
          <a:p>
            <a:pPr lvl="1"/>
            <a:r>
              <a:rPr lang="en-US" dirty="0"/>
              <a:t>Cyclic</a:t>
            </a:r>
          </a:p>
          <a:p>
            <a:pPr lvl="1"/>
            <a:r>
              <a:rPr lang="en-US" dirty="0"/>
              <a:t>Transitive symmetric</a:t>
            </a:r>
          </a:p>
          <a:p>
            <a:pPr lvl="1"/>
            <a:endParaRPr lang="en-US" dirty="0"/>
          </a:p>
          <a:p>
            <a:r>
              <a:rPr lang="en-US" dirty="0"/>
              <a:t>Closing gap between algorithms/hardness</a:t>
            </a:r>
          </a:p>
        </p:txBody>
      </p:sp>
    </p:spTree>
    <p:extLst>
      <p:ext uri="{BB962C8B-B14F-4D97-AF65-F5344CB8AC3E}">
        <p14:creationId xmlns:p14="http://schemas.microsoft.com/office/powerpoint/2010/main" val="32810944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01F34-D2F8-3341-942B-3D13B1F0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1B951-946E-A644-A896-0E3D2690D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Special thanks to Libor </a:t>
            </a:r>
            <a:r>
              <a:rPr lang="en-US" dirty="0" err="1"/>
              <a:t>Barto</a:t>
            </a:r>
            <a:r>
              <a:rPr lang="en-US" dirty="0"/>
              <a:t>, Andrei </a:t>
            </a:r>
            <a:r>
              <a:rPr lang="en-US" dirty="0" err="1"/>
              <a:t>Krokhin</a:t>
            </a:r>
            <a:r>
              <a:rPr lang="en-US" dirty="0"/>
              <a:t>, and Jakub </a:t>
            </a:r>
            <a:r>
              <a:rPr lang="en-US" dirty="0" err="1"/>
              <a:t>Opršal</a:t>
            </a:r>
            <a:r>
              <a:rPr lang="en-US" dirty="0"/>
              <a:t>. </a:t>
            </a:r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425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FABF2-2D7C-3A4E-B47E-5967ACB07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CSP refresher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27A157-FDD0-AE40-A667-EA462A19A6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Variables: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Finite domain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most commonly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={0,1}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Relation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i="1" dirty="0"/>
              </a:p>
              <a:p>
                <a:pPr lvl="1"/>
                <a:r>
                  <a:rPr lang="en-US" sz="2800" dirty="0"/>
                  <a:t>Such as, </a:t>
                </a:r>
                <a14:m>
                  <m:oMath xmlns:m="http://schemas.openxmlformats.org/officeDocument/2006/math">
                    <m:r>
                      <a:rPr lang="en-US" sz="2800" b="0" i="1" smtClean="0"/>
                      <m:t>𝑅</m:t>
                    </m:r>
                    <m:r>
                      <a:rPr lang="en-US" sz="2800" b="0" i="1" smtClean="0"/>
                      <m:t>={</m:t>
                    </m:r>
                    <m:d>
                      <m:dPr>
                        <m:ctrlPr>
                          <a:rPr lang="en-US" sz="2800" b="0" i="1" smtClean="0"/>
                        </m:ctrlPr>
                      </m:dPr>
                      <m:e>
                        <m:r>
                          <a:rPr lang="en-US" sz="2800" b="0" i="1" smtClean="0"/>
                          <m:t>1</m:t>
                        </m:r>
                        <m:r>
                          <a:rPr lang="en-US" sz="2800" b="0" i="1" smtClean="0"/>
                          <m:t>,0,0</m:t>
                        </m:r>
                      </m:e>
                    </m:d>
                    <m:r>
                      <a:rPr lang="en-US" sz="2800" b="0" i="1" smtClean="0"/>
                      <m:t>,</m:t>
                    </m:r>
                    <m:d>
                      <m:dPr>
                        <m:ctrlPr>
                          <a:rPr lang="en-US" sz="2800" b="0" i="1" smtClean="0"/>
                        </m:ctrlPr>
                      </m:dPr>
                      <m:e>
                        <m:r>
                          <a:rPr lang="en-US" sz="2800" b="0" i="1" smtClean="0"/>
                          <m:t>0,1,0</m:t>
                        </m:r>
                      </m:e>
                    </m:d>
                    <m:r>
                      <a:rPr lang="en-US" sz="2800" b="0" i="1" smtClean="0"/>
                      <m:t>,(0,0,1)}</m:t>
                    </m:r>
                  </m:oMath>
                </a14:m>
                <a:r>
                  <a:rPr lang="en-US" sz="2800" dirty="0"/>
                  <a:t> (1-in-3-SAT)</a:t>
                </a:r>
              </a:p>
              <a:p>
                <a:pPr lvl="1"/>
                <a:endParaRPr lang="en-US" sz="2800" dirty="0"/>
              </a:p>
              <a:p>
                <a:r>
                  <a:rPr lang="en-US" dirty="0"/>
                  <a:t>A collection of relations is a </a:t>
                </a:r>
                <a:r>
                  <a:rPr lang="en-US" i="1" dirty="0"/>
                  <a:t>relational structure</a:t>
                </a:r>
                <a:r>
                  <a:rPr lang="en-US" dirty="0"/>
                  <a:t>, denoted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endParaRPr lang="en-US" b="1" dirty="0"/>
              </a:p>
              <a:p>
                <a:endParaRPr lang="en-US" i="1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27A157-FDD0-AE40-A667-EA462A19A6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7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9680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DF02A-25B3-7440-84EB-95E477A0D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kinds of CSP notation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93752D-5D88-BF47-AFFF-86CDFAA436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0" i="0" dirty="0">
                    <a:latin typeface="Cambria Math" panose="02040503050406030204" pitchFamily="18" charset="0"/>
                  </a:rPr>
                  <a:t>Assume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b="1" i="0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</a:rPr>
                  <a:t>just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,(0,0,1)}</m:t>
                    </m:r>
                  </m:oMath>
                </a14:m>
                <a:endParaRPr lang="en-US" b="1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Formula style: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assignment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Homomorphism style:</a:t>
                </a:r>
              </a:p>
              <a:p>
                <a:pPr marL="0" indent="0">
                  <a:buNone/>
                </a:pPr>
                <a:r>
                  <a:rPr lang="en-US" b="1" dirty="0"/>
                  <a:t>	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	homomorphism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en-US" b="1" dirty="0"/>
              </a:p>
              <a:p>
                <a:pPr marL="0" indent="0" algn="ctr">
                  <a:buNone/>
                </a:pPr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93752D-5D88-BF47-AFFF-86CDFAA436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208" t="-3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7433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4CDB3-F2DA-864E-9434-207A04BCD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Promise CSPs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3CD9BE-028D-0844-ACFB-AEFD9251CD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Two domains A and B</a:t>
                </a:r>
              </a:p>
              <a:p>
                <a:pPr marL="0" indent="0">
                  <a:buNone/>
                </a:pPr>
                <a:r>
                  <a:rPr lang="en-US" dirty="0"/>
                  <a:t>Structure </a:t>
                </a:r>
                <a:r>
                  <a:rPr lang="en-US" b="1" dirty="0"/>
                  <a:t>A </a:t>
                </a:r>
                <a:r>
                  <a:rPr lang="en-US" dirty="0"/>
                  <a:t>has </a:t>
                </a:r>
                <a:r>
                  <a:rPr lang="en-US" i="1" dirty="0"/>
                  <a:t>strong</a:t>
                </a:r>
                <a:r>
                  <a:rPr lang="en-US" dirty="0"/>
                  <a:t> relations: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Structure </a:t>
                </a:r>
                <a:r>
                  <a:rPr lang="en-US" b="1" dirty="0"/>
                  <a:t>B </a:t>
                </a:r>
                <a:r>
                  <a:rPr lang="en-US" dirty="0"/>
                  <a:t>has corresponding </a:t>
                </a:r>
                <a:r>
                  <a:rPr lang="en-US" i="1" dirty="0"/>
                  <a:t>weak</a:t>
                </a:r>
                <a:r>
                  <a:rPr lang="en-US" dirty="0"/>
                  <a:t> relations: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There is a homomorphism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Decision PCSP</a:t>
                </a:r>
                <a:r>
                  <a:rPr lang="en-US" b="1" dirty="0"/>
                  <a:t>(A, B):</a:t>
                </a:r>
                <a:r>
                  <a:rPr lang="en-US" dirty="0"/>
                  <a:t> Distinguish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↛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b="1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Search PCSP</a:t>
                </a:r>
                <a:r>
                  <a:rPr lang="en-US" b="1" dirty="0"/>
                  <a:t>(A, B</a:t>
                </a:r>
                <a:r>
                  <a:rPr lang="en-US" dirty="0"/>
                  <a:t>): Given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b="1" dirty="0"/>
                  <a:t>, </a:t>
                </a:r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b="1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Ordinary CSP: </a:t>
                </a:r>
                <a:r>
                  <a:rPr lang="en-US" b="1" dirty="0"/>
                  <a:t>A = B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3CD9BE-028D-0844-ACFB-AEFD9251CD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8" t="-3207" b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045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4CDB3-F2DA-864E-9434-207A04BCD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Approximate graph coloring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3CD9BE-028D-0844-ACFB-AEFD9251CD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If there exists a 3-coloring of the graph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can we find a 5-coloring?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={1, 2, 3}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={1,2,3,4,5}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Known to be NP-hard [</a:t>
                </a:r>
                <a:r>
                  <a:rPr lang="en-US" dirty="0" err="1"/>
                  <a:t>Barto</a:t>
                </a:r>
                <a:r>
                  <a:rPr lang="en-US" dirty="0"/>
                  <a:t>, </a:t>
                </a:r>
                <a:r>
                  <a:rPr lang="en-US" dirty="0" err="1"/>
                  <a:t>Bulín</a:t>
                </a:r>
                <a:r>
                  <a:rPr lang="en-US" dirty="0"/>
                  <a:t>, </a:t>
                </a:r>
                <a:r>
                  <a:rPr lang="en-US" dirty="0" err="1"/>
                  <a:t>Krokhin</a:t>
                </a:r>
                <a:r>
                  <a:rPr lang="en-US" dirty="0"/>
                  <a:t>, </a:t>
                </a:r>
                <a:r>
                  <a:rPr lang="en-US" dirty="0" err="1"/>
                  <a:t>Opršal</a:t>
                </a:r>
                <a:r>
                  <a:rPr lang="en-US" dirty="0"/>
                  <a:t>; 2019].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3CD9BE-028D-0844-ACFB-AEFD9251CD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8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8688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4CDB3-F2DA-864E-9434-207A04BCD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r>
              <a:rPr lang="en-US" dirty="0">
                <a:sym typeface="Wingdings" pitchFamily="2" charset="2"/>
              </a:rPr>
              <a:t>: (</a:t>
            </a:r>
            <a:r>
              <a:rPr lang="en-US" dirty="0" err="1">
                <a:sym typeface="Wingdings" pitchFamily="2" charset="2"/>
              </a:rPr>
              <a:t>a,b</a:t>
            </a:r>
            <a:r>
              <a:rPr lang="en-US" dirty="0">
                <a:sym typeface="Wingdings" pitchFamily="2" charset="2"/>
              </a:rPr>
              <a:t>)-SAT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3CD9BE-028D-0844-ACFB-AEFD9251CD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Given a b-SAT formula where each clause can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satisfied literals, find an ordinary assignment. 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,(1,0)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m:rPr>
                        <m:nor/>
                      </m:rPr>
                      <a:rPr lang="en-US" dirty="0"/>
                      <m:t>;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,(1,0)}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Has a polynomial-time algorithm if and only if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[Austrin, Guruswami, Håstad; 2017]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3CD9BE-028D-0844-ACFB-AEFD9251CD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7" t="-3499" r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0926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25B1D-D973-E843-A5C5-253996250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1-in-3-SAT vs NAE-SAT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130AA3-6A91-FB43-89DF-333C1AA97E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 hypergraph generalization of approximate graph coloring.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={0, 1}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/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/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∈{1,2}}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Has (many) polynomial-time algorithms. [B.,</a:t>
                </a:r>
                <a:r>
                  <a:rPr lang="en-US" dirty="0" err="1"/>
                  <a:t>Guruswami</a:t>
                </a:r>
                <a:r>
                  <a:rPr lang="en-US" dirty="0"/>
                  <a:t>; 2017]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130AA3-6A91-FB43-89DF-333C1AA97E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8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6947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12967</TotalTime>
  <Words>2315</Words>
  <Application>Microsoft Macintosh PowerPoint</Application>
  <PresentationFormat>Widescreen</PresentationFormat>
  <Paragraphs>332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Office Theme</vt:lpstr>
      <vt:lpstr>The power of the combined basic LP and affine relaxation for promise CSPs</vt:lpstr>
      <vt:lpstr>CSPs and relatives</vt:lpstr>
      <vt:lpstr>Agenda</vt:lpstr>
      <vt:lpstr>CSP refresher</vt:lpstr>
      <vt:lpstr>Two kinds of CSP notation</vt:lpstr>
      <vt:lpstr>Promise CSPs</vt:lpstr>
      <vt:lpstr>Example: Approximate graph coloring</vt:lpstr>
      <vt:lpstr>Example: (a,b)-SAT</vt:lpstr>
      <vt:lpstr>Example: 1-in-3-SAT vs NAE-SAT</vt:lpstr>
      <vt:lpstr>Polymorphisms of (P)CSPs</vt:lpstr>
      <vt:lpstr>Examples of Polymorphisms</vt:lpstr>
      <vt:lpstr>Examples of Polymorphisms</vt:lpstr>
      <vt:lpstr>Big Picture</vt:lpstr>
      <vt:lpstr>Some past algorithm/dichotomy results for PCSPs</vt:lpstr>
      <vt:lpstr>Agenda</vt:lpstr>
      <vt:lpstr>Promise CSPs</vt:lpstr>
      <vt:lpstr>Running Example: 1-in-3-SAT vs NAE-SAT</vt:lpstr>
      <vt:lpstr>Basic Linear Programming</vt:lpstr>
      <vt:lpstr>Affine Equations</vt:lpstr>
      <vt:lpstr>Combined algorithm: BLP+Affine</vt:lpstr>
      <vt:lpstr>Agenda</vt:lpstr>
      <vt:lpstr>Polymorphisms of (P)CSPs</vt:lpstr>
      <vt:lpstr>Symmetric Polymorphisms</vt:lpstr>
      <vt:lpstr>Analysis attempt 1: just BLP</vt:lpstr>
      <vt:lpstr>2-SAT counterexample</vt:lpstr>
      <vt:lpstr>Key Idea: Refinement</vt:lpstr>
      <vt:lpstr>Correct BLP+Affine Algorithm</vt:lpstr>
      <vt:lpstr>Correct Analysis BLP+Affine</vt:lpstr>
      <vt:lpstr>Agenda</vt:lpstr>
      <vt:lpstr>How powerful is BLP+Affine?</vt:lpstr>
      <vt:lpstr>Minion Homomorphism</vt:lpstr>
      <vt:lpstr>BLP+Affine minion</vt:lpstr>
      <vt:lpstr>Agenda</vt:lpstr>
      <vt:lpstr>Corollary: All-in-one Algorithm for Schaefer’s Theorem</vt:lpstr>
      <vt:lpstr>Negative Result (due to Jakub Opršal)</vt:lpstr>
      <vt:lpstr>Future of PCSP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Brakensiek</dc:creator>
  <cp:lastModifiedBy>Joshua Brakensiek</cp:lastModifiedBy>
  <cp:revision>3</cp:revision>
  <dcterms:created xsi:type="dcterms:W3CDTF">2020-08-15T15:24:59Z</dcterms:created>
  <dcterms:modified xsi:type="dcterms:W3CDTF">2020-08-24T19:09:30Z</dcterms:modified>
</cp:coreProperties>
</file>